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tags/tag3.xml" ContentType="application/vnd.openxmlformats-officedocument.presentationml.tags+xml"/>
  <Override PartName="/ppt/tags/tag4.xml" ContentType="application/vnd.openxmlformats-officedocument.presentationml.tag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sldIdLst>
    <p:sldId id="256" r:id="rId2"/>
    <p:sldId id="272" r:id="rId3"/>
    <p:sldId id="257" r:id="rId4"/>
    <p:sldId id="277" r:id="rId5"/>
    <p:sldId id="262" r:id="rId6"/>
    <p:sldId id="271" r:id="rId7"/>
    <p:sldId id="283" r:id="rId8"/>
    <p:sldId id="267" r:id="rId9"/>
    <p:sldId id="276" r:id="rId10"/>
    <p:sldId id="275" r:id="rId11"/>
    <p:sldId id="279" r:id="rId12"/>
    <p:sldId id="274" r:id="rId13"/>
    <p:sldId id="284" r:id="rId14"/>
    <p:sldId id="282" r:id="rId15"/>
    <p:sldId id="268" r:id="rId16"/>
    <p:sldId id="278" r:id="rId17"/>
    <p:sldId id="281" r:id="rId18"/>
  </p:sldIdLst>
  <p:sldSz cx="12192000" cy="6858000"/>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an Hulsing" initials="JH" lastIdx="1" clrIdx="0">
    <p:extLst>
      <p:ext uri="{19B8F6BF-5375-455C-9EA6-DF929625EA0E}">
        <p15:presenceInfo xmlns:p15="http://schemas.microsoft.com/office/powerpoint/2012/main" userId="27c9c5f1b9b7fc5c"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2ED92"/>
    <a:srgbClr val="366658"/>
    <a:srgbClr val="EBD58D"/>
    <a:srgbClr val="FFFFFF"/>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CFC713-F7D4-5020-2E0B-690DA005B96B}" v="17" dt="2026-05-27T15:37:31.121"/>
    <p1510:client id="{CD788E43-C255-AB24-5FFC-E96049E92092}" v="9" dt="2026-05-26T12:28:23.830"/>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Geen stijl, tabelraster">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Geen stijl, gee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06799F8-075E-4A3A-A7F6-7FBC6576F1A4}" styleName="Stijl, thema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27102A9-8310-4765-A935-A1911B00CA55}" styleName="Stijl, licht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3B4B98B0-60AC-42C2-AFA5-B58CD77FA1E5}" styleName="Stijl, licht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113A9D2-9D6B-4929-AA2D-F23B5EE8CBE7}" styleName="Stijl, thema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9CF1AB2-1976-4502-BF36-3FF5EA218861}" styleName="Stijl, gemiddeld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69C7853C-536D-4A76-A0AE-DD22124D55A5}" styleName="Stijl, thema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8EC20E35-A176-4012-BC5E-935CFFF8708E}" styleName="Stijl, gemiddeld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798" autoAdjust="0"/>
    <p:restoredTop sz="94660"/>
  </p:normalViewPr>
  <p:slideViewPr>
    <p:cSldViewPr snapToGrid="0">
      <p:cViewPr varScale="1">
        <p:scale>
          <a:sx n="135" d="100"/>
          <a:sy n="135" d="100"/>
        </p:scale>
        <p:origin x="328" y="1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_rels/data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s>
</file>

<file path=ppt/diagrams/_rels/data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s>
</file>

<file path=ppt/diagrams/_rels/drawing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svg"/><Relationship Id="rId1" Type="http://schemas.openxmlformats.org/officeDocument/2006/relationships/image" Target="../media/image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svg"/><Relationship Id="rId1"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a:alpha val="0"/>
      </a:schemeClr>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C47DF74-02DC-4EDB-A72B-7BB22CA49038}" type="doc">
      <dgm:prSet loTypeId="urn:microsoft.com/office/officeart/2018/5/layout/CenteredIconLabelDescriptionList" loCatId="icon" qsTypeId="urn:microsoft.com/office/officeart/2005/8/quickstyle/simple1" qsCatId="simple" csTypeId="urn:microsoft.com/office/officeart/2018/5/colors/Iconchunking_neutralbg_colorful2" csCatId="colorful" phldr="1"/>
      <dgm:spPr/>
      <dgm:t>
        <a:bodyPr/>
        <a:lstStyle/>
        <a:p>
          <a:endParaRPr lang="en-US"/>
        </a:p>
      </dgm:t>
    </dgm:pt>
    <dgm:pt modelId="{A3B0A9EE-0DAD-4EEC-8465-78192CCC0D0E}">
      <dgm:prSet custT="1"/>
      <dgm:spPr/>
      <dgm:t>
        <a:bodyPr/>
        <a:lstStyle/>
        <a:p>
          <a:pPr>
            <a:lnSpc>
              <a:spcPct val="100000"/>
            </a:lnSpc>
            <a:defRPr b="1"/>
          </a:pPr>
          <a:r>
            <a:rPr lang="nl-NL" sz="1900" dirty="0">
              <a:latin typeface="Arial" panose="020B0604020202020204" pitchFamily="34" charset="0"/>
              <a:cs typeface="Arial" panose="020B0604020202020204" pitchFamily="34" charset="0"/>
            </a:rPr>
            <a:t>Ontwikkeling</a:t>
          </a:r>
          <a:r>
            <a:rPr lang="nl-NL" sz="2400" dirty="0">
              <a:latin typeface="Arial" panose="020B0604020202020204" pitchFamily="34" charset="0"/>
              <a:cs typeface="Arial" panose="020B0604020202020204" pitchFamily="34" charset="0"/>
            </a:rPr>
            <a:t> </a:t>
          </a:r>
          <a:r>
            <a:rPr lang="nl-NL" sz="1900" dirty="0">
              <a:latin typeface="Arial" panose="020B0604020202020204" pitchFamily="34" charset="0"/>
              <a:cs typeface="Arial" panose="020B0604020202020204" pitchFamily="34" charset="0"/>
            </a:rPr>
            <a:t>ledenaantal</a:t>
          </a:r>
          <a:endParaRPr lang="en-US" sz="1900" dirty="0">
            <a:latin typeface="Arial" panose="020B0604020202020204" pitchFamily="34" charset="0"/>
            <a:cs typeface="Arial" panose="020B0604020202020204" pitchFamily="34" charset="0"/>
          </a:endParaRPr>
        </a:p>
      </dgm:t>
    </dgm:pt>
    <dgm:pt modelId="{FE681DF8-7E5A-4AEC-A74B-FD488826A515}" type="parTrans" cxnId="{C661C33C-8006-47B4-BE21-25F30A307D90}">
      <dgm:prSet/>
      <dgm:spPr/>
      <dgm:t>
        <a:bodyPr/>
        <a:lstStyle/>
        <a:p>
          <a:endParaRPr lang="en-US"/>
        </a:p>
      </dgm:t>
    </dgm:pt>
    <dgm:pt modelId="{2EDAD76F-D71D-4C1F-B184-39481E6B5009}" type="sibTrans" cxnId="{C661C33C-8006-47B4-BE21-25F30A307D90}">
      <dgm:prSet/>
      <dgm:spPr/>
      <dgm:t>
        <a:bodyPr/>
        <a:lstStyle/>
        <a:p>
          <a:endParaRPr lang="en-US"/>
        </a:p>
      </dgm:t>
    </dgm:pt>
    <dgm:pt modelId="{4C6D6A6D-B5F6-461B-B2B8-9A8A17C06DDE}">
      <dgm:prSet/>
      <dgm:spPr/>
      <dgm:t>
        <a:bodyPr/>
        <a:lstStyle/>
        <a:p>
          <a:pPr>
            <a:lnSpc>
              <a:spcPct val="100000"/>
            </a:lnSpc>
            <a:defRPr b="1"/>
          </a:pPr>
          <a:r>
            <a:rPr lang="nl-NL" dirty="0">
              <a:latin typeface="Arial" panose="020B0604020202020204" pitchFamily="34" charset="0"/>
              <a:cs typeface="Arial" panose="020B0604020202020204" pitchFamily="34" charset="0"/>
            </a:rPr>
            <a:t>Bestuursvergaderingen</a:t>
          </a:r>
          <a:endParaRPr lang="en-US" dirty="0">
            <a:latin typeface="Arial" panose="020B0604020202020204" pitchFamily="34" charset="0"/>
            <a:cs typeface="Arial" panose="020B0604020202020204" pitchFamily="34" charset="0"/>
          </a:endParaRPr>
        </a:p>
      </dgm:t>
    </dgm:pt>
    <dgm:pt modelId="{14B16C1F-6B86-4E48-8D81-18FA332D9275}" type="parTrans" cxnId="{6369834C-F886-4366-A29C-7970FE01CD9E}">
      <dgm:prSet/>
      <dgm:spPr/>
      <dgm:t>
        <a:bodyPr/>
        <a:lstStyle/>
        <a:p>
          <a:endParaRPr lang="en-US"/>
        </a:p>
      </dgm:t>
    </dgm:pt>
    <dgm:pt modelId="{50EEEE47-D253-4CD7-B648-AD2793DB6A48}" type="sibTrans" cxnId="{6369834C-F886-4366-A29C-7970FE01CD9E}">
      <dgm:prSet/>
      <dgm:spPr/>
      <dgm:t>
        <a:bodyPr/>
        <a:lstStyle/>
        <a:p>
          <a:endParaRPr lang="en-US"/>
        </a:p>
      </dgm:t>
    </dgm:pt>
    <dgm:pt modelId="{17532656-2ACB-4285-B8F5-C5C5587FBEFD}">
      <dgm:prSet custT="1"/>
      <dgm:spPr/>
      <dgm:t>
        <a:bodyPr/>
        <a:lstStyle/>
        <a:p>
          <a:pPr>
            <a:lnSpc>
              <a:spcPct val="100000"/>
            </a:lnSpc>
          </a:pPr>
          <a:r>
            <a:rPr lang="nl-NL" sz="1700" kern="1200" dirty="0">
              <a:latin typeface="Arial" panose="020B0604020202020204" pitchFamily="34" charset="0"/>
              <a:cs typeface="Arial" panose="020B0604020202020204" pitchFamily="34" charset="0"/>
            </a:rPr>
            <a:t>In 2025 hebben</a:t>
          </a:r>
          <a:r>
            <a:rPr lang="nl-NL" sz="17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rPr>
            <a:t> er </a:t>
          </a:r>
          <a:r>
            <a:rPr lang="nl-NL" sz="1700" b="1" kern="1200" dirty="0">
              <a:solidFill>
                <a:srgbClr val="0BD0D9">
                  <a:lumMod val="50000"/>
                </a:srgbClr>
              </a:solidFill>
              <a:latin typeface="Arial" panose="020B0604020202020204" pitchFamily="34" charset="0"/>
              <a:ea typeface="+mn-ea"/>
              <a:cs typeface="Arial" panose="020B0604020202020204" pitchFamily="34" charset="0"/>
            </a:rPr>
            <a:t>4 </a:t>
          </a:r>
          <a:r>
            <a:rPr lang="nl-NL" sz="1700" kern="1200" dirty="0">
              <a:latin typeface="Arial" panose="020B0604020202020204" pitchFamily="34" charset="0"/>
              <a:cs typeface="Arial" panose="020B0604020202020204" pitchFamily="34" charset="0"/>
            </a:rPr>
            <a:t>bestuursvergaderingen plaatsgevonden</a:t>
          </a:r>
          <a:endParaRPr lang="en-US" sz="17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endParaRPr>
        </a:p>
      </dgm:t>
    </dgm:pt>
    <dgm:pt modelId="{00EEE8CA-8C4E-43EC-BFEB-163D5DF21BC8}" type="parTrans" cxnId="{3B1ADB15-760D-42A6-8F3F-205DAC1BE8F0}">
      <dgm:prSet/>
      <dgm:spPr/>
      <dgm:t>
        <a:bodyPr/>
        <a:lstStyle/>
        <a:p>
          <a:endParaRPr lang="en-US"/>
        </a:p>
      </dgm:t>
    </dgm:pt>
    <dgm:pt modelId="{C0DC05E0-CA61-409F-ACCB-E853E07C7DB5}" type="sibTrans" cxnId="{3B1ADB15-760D-42A6-8F3F-205DAC1BE8F0}">
      <dgm:prSet/>
      <dgm:spPr/>
      <dgm:t>
        <a:bodyPr/>
        <a:lstStyle/>
        <a:p>
          <a:endParaRPr lang="en-US"/>
        </a:p>
      </dgm:t>
    </dgm:pt>
    <dgm:pt modelId="{469A9668-968C-4AA6-B00C-FA648CB87484}">
      <dgm:prSet/>
      <dgm:spPr/>
      <dgm:t>
        <a:bodyPr/>
        <a:lstStyle/>
        <a:p>
          <a:pPr>
            <a:lnSpc>
              <a:spcPct val="100000"/>
            </a:lnSpc>
            <a:defRPr b="1"/>
          </a:pPr>
          <a:r>
            <a:rPr lang="nl-NL" dirty="0">
              <a:latin typeface="Arial" panose="020B0604020202020204" pitchFamily="34" charset="0"/>
              <a:cs typeface="Arial" panose="020B0604020202020204" pitchFamily="34" charset="0"/>
            </a:rPr>
            <a:t>Informatiebulletin</a:t>
          </a:r>
          <a:endParaRPr lang="en-US" dirty="0">
            <a:latin typeface="Arial" panose="020B0604020202020204" pitchFamily="34" charset="0"/>
            <a:cs typeface="Arial" panose="020B0604020202020204" pitchFamily="34" charset="0"/>
          </a:endParaRPr>
        </a:p>
      </dgm:t>
    </dgm:pt>
    <dgm:pt modelId="{B44995A6-D6B7-467A-8BA5-265958047DE4}" type="parTrans" cxnId="{79B2BE59-5C2E-4D15-97C0-D85B8655177E}">
      <dgm:prSet/>
      <dgm:spPr/>
      <dgm:t>
        <a:bodyPr/>
        <a:lstStyle/>
        <a:p>
          <a:endParaRPr lang="en-US"/>
        </a:p>
      </dgm:t>
    </dgm:pt>
    <dgm:pt modelId="{C44765BE-D404-4447-A676-5FF5C26A2098}" type="sibTrans" cxnId="{79B2BE59-5C2E-4D15-97C0-D85B8655177E}">
      <dgm:prSet/>
      <dgm:spPr/>
      <dgm:t>
        <a:bodyPr/>
        <a:lstStyle/>
        <a:p>
          <a:endParaRPr lang="en-US"/>
        </a:p>
      </dgm:t>
    </dgm:pt>
    <dgm:pt modelId="{73A25C9B-999F-4D6E-8DF7-D94FEB8CD119}">
      <dgm:prSet custT="1"/>
      <dgm:spPr/>
      <dgm:t>
        <a:bodyPr/>
        <a:lstStyle/>
        <a:p>
          <a:pPr>
            <a:lnSpc>
              <a:spcPct val="100000"/>
            </a:lnSpc>
          </a:pPr>
          <a:r>
            <a:rPr lang="nl-NL" sz="1700" kern="1200" dirty="0">
              <a:latin typeface="Arial" panose="020B0604020202020204" pitchFamily="34" charset="0"/>
              <a:cs typeface="Arial" panose="020B0604020202020204" pitchFamily="34" charset="0"/>
            </a:rPr>
            <a:t>In 2025 zijn er </a:t>
          </a:r>
          <a:r>
            <a:rPr lang="nl-NL" sz="1700" b="1" kern="1200" dirty="0">
              <a:solidFill>
                <a:srgbClr val="0BD0D9">
                  <a:lumMod val="50000"/>
                </a:srgbClr>
              </a:solidFill>
              <a:latin typeface="Arial" panose="020B0604020202020204" pitchFamily="34" charset="0"/>
              <a:ea typeface="+mn-ea"/>
              <a:cs typeface="Arial" panose="020B0604020202020204" pitchFamily="34" charset="0"/>
            </a:rPr>
            <a:t>4</a:t>
          </a:r>
          <a:r>
            <a:rPr lang="nl-NL" sz="1700" kern="1200" dirty="0">
              <a:latin typeface="Arial" panose="020B0604020202020204" pitchFamily="34" charset="0"/>
              <a:cs typeface="Arial" panose="020B0604020202020204" pitchFamily="34" charset="0"/>
            </a:rPr>
            <a:t> informatiebulletins uitgebracht </a:t>
          </a:r>
          <a:endParaRPr lang="en-US" sz="1700" kern="1200" dirty="0">
            <a:latin typeface="Arial" panose="020B0604020202020204" pitchFamily="34" charset="0"/>
            <a:cs typeface="Arial" panose="020B0604020202020204" pitchFamily="34" charset="0"/>
          </a:endParaRPr>
        </a:p>
      </dgm:t>
    </dgm:pt>
    <dgm:pt modelId="{FE4D0132-2853-4964-A6F1-6CCE81BE63DF}" type="parTrans" cxnId="{45DD6D5B-6593-45B1-97DE-5E1FEF7A3E3B}">
      <dgm:prSet/>
      <dgm:spPr/>
      <dgm:t>
        <a:bodyPr/>
        <a:lstStyle/>
        <a:p>
          <a:endParaRPr lang="en-US"/>
        </a:p>
      </dgm:t>
    </dgm:pt>
    <dgm:pt modelId="{27CB9317-4DF6-4CDA-BFAE-FE508233863D}" type="sibTrans" cxnId="{45DD6D5B-6593-45B1-97DE-5E1FEF7A3E3B}">
      <dgm:prSet/>
      <dgm:spPr/>
      <dgm:t>
        <a:bodyPr/>
        <a:lstStyle/>
        <a:p>
          <a:endParaRPr lang="en-US"/>
        </a:p>
      </dgm:t>
    </dgm:pt>
    <dgm:pt modelId="{4EF7A1E2-AD1A-455C-AD7B-7C87DA2C91AF}">
      <dgm:prSet custT="1"/>
      <dgm:spPr/>
      <dgm:t>
        <a:bodyPr/>
        <a:lstStyle/>
        <a:p>
          <a:pPr>
            <a:lnSpc>
              <a:spcPct val="100000"/>
            </a:lnSpc>
          </a:pPr>
          <a:r>
            <a:rPr lang="nl-NL" sz="1700" kern="1200" dirty="0">
              <a:latin typeface="Arial" panose="020B0604020202020204" pitchFamily="34" charset="0"/>
              <a:cs typeface="Arial" panose="020B0604020202020204" pitchFamily="34" charset="0"/>
            </a:rPr>
            <a:t>In 2025 telde de Belangenvereniging </a:t>
          </a:r>
          <a:r>
            <a:rPr lang="nl-NL" sz="1700" b="1" kern="1200" dirty="0">
              <a:solidFill>
                <a:srgbClr val="0BD0D9">
                  <a:lumMod val="50000"/>
                </a:srgbClr>
              </a:solidFill>
              <a:latin typeface="Arial" panose="020B0604020202020204" pitchFamily="34" charset="0"/>
              <a:ea typeface="+mn-ea"/>
              <a:cs typeface="Arial" panose="020B0604020202020204" pitchFamily="34" charset="0"/>
            </a:rPr>
            <a:t>230</a:t>
          </a:r>
          <a:r>
            <a:rPr lang="nl-NL" sz="1700" kern="1200" dirty="0">
              <a:latin typeface="Arial" panose="020B0604020202020204" pitchFamily="34" charset="0"/>
              <a:cs typeface="Arial" panose="020B0604020202020204" pitchFamily="34" charset="0"/>
            </a:rPr>
            <a:t> leden</a:t>
          </a:r>
        </a:p>
      </dgm:t>
    </dgm:pt>
    <dgm:pt modelId="{A069A21F-2525-4C1D-96B1-DE0104F0E778}" type="parTrans" cxnId="{98F502B1-E612-4788-8534-011AA6267FE2}">
      <dgm:prSet/>
      <dgm:spPr/>
      <dgm:t>
        <a:bodyPr/>
        <a:lstStyle/>
        <a:p>
          <a:endParaRPr lang="nl-NL"/>
        </a:p>
      </dgm:t>
    </dgm:pt>
    <dgm:pt modelId="{98182143-0A9E-45F3-8607-B9204D730B4F}" type="sibTrans" cxnId="{98F502B1-E612-4788-8534-011AA6267FE2}">
      <dgm:prSet/>
      <dgm:spPr/>
      <dgm:t>
        <a:bodyPr/>
        <a:lstStyle/>
        <a:p>
          <a:endParaRPr lang="nl-NL"/>
        </a:p>
      </dgm:t>
    </dgm:pt>
    <dgm:pt modelId="{E0409EC2-8DB1-4D15-BEE6-AEAE73693153}">
      <dgm:prSet phldrT="[Tekst]" phldr="0"/>
      <dgm:spPr/>
      <dgm:t>
        <a:bodyPr/>
        <a:lstStyle/>
        <a:p>
          <a:pPr>
            <a:lnSpc>
              <a:spcPct val="100000"/>
            </a:lnSpc>
          </a:pPr>
          <a:r>
            <a:rPr lang="nl-NL" sz="1700" b="0" dirty="0">
              <a:latin typeface="Arial"/>
              <a:cs typeface="Arial"/>
            </a:rPr>
            <a:t>In 2026 telt Spankeren 793 inwoners</a:t>
          </a:r>
        </a:p>
      </dgm:t>
    </dgm:pt>
    <dgm:pt modelId="{D983CCA9-61AC-42F6-B3EF-FC4A829D9721}" type="parTrans" cxnId="{65BF6ACC-0B23-42D2-830F-2EE0ECF31053}">
      <dgm:prSet/>
      <dgm:spPr/>
    </dgm:pt>
    <dgm:pt modelId="{FD8FCA8C-BD9D-4BD7-9F2D-B51C024D3E49}" type="sibTrans" cxnId="{65BF6ACC-0B23-42D2-830F-2EE0ECF31053}">
      <dgm:prSet/>
      <dgm:spPr/>
    </dgm:pt>
    <dgm:pt modelId="{5B9FAC0F-DBFF-45F3-B316-DA5359A9F3FD}" type="pres">
      <dgm:prSet presAssocID="{8C47DF74-02DC-4EDB-A72B-7BB22CA49038}" presName="root" presStyleCnt="0">
        <dgm:presLayoutVars>
          <dgm:dir/>
          <dgm:resizeHandles val="exact"/>
        </dgm:presLayoutVars>
      </dgm:prSet>
      <dgm:spPr/>
    </dgm:pt>
    <dgm:pt modelId="{1900D732-42C1-43D0-B3EA-57CBFD5B5A6A}" type="pres">
      <dgm:prSet presAssocID="{A3B0A9EE-0DAD-4EEC-8465-78192CCC0D0E}" presName="compNode" presStyleCnt="0"/>
      <dgm:spPr/>
    </dgm:pt>
    <dgm:pt modelId="{7AA3AA32-B2E0-4436-9C70-E10290B9738D}" type="pres">
      <dgm:prSet presAssocID="{A3B0A9EE-0DAD-4EEC-8465-78192CCC0D0E}" presName="iconRect" presStyleLbl="node1" presStyleIdx="0" presStyleCnt="3" custScaleX="153682" custScaleY="136639" custLinFactNeighborX="65948" custLinFactNeighborY="-22969"/>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rcRect/>
          <a:stretch>
            <a:fillRect t="-9000" b="-9000"/>
          </a:stretch>
        </a:blipFill>
        <a:ln>
          <a:noFill/>
        </a:ln>
      </dgm:spPr>
      <dgm:extLst>
        <a:ext uri="{E40237B7-FDA0-4F09-8148-C483321AD2D9}">
          <dgm14:cNvPr xmlns:dgm14="http://schemas.microsoft.com/office/drawing/2010/diagram" id="0" name="" descr="Groep mensen"/>
        </a:ext>
      </dgm:extLst>
    </dgm:pt>
    <dgm:pt modelId="{3F95E4B7-FED4-4363-9919-F3CC848C91D4}" type="pres">
      <dgm:prSet presAssocID="{A3B0A9EE-0DAD-4EEC-8465-78192CCC0D0E}" presName="iconSpace" presStyleCnt="0"/>
      <dgm:spPr/>
    </dgm:pt>
    <dgm:pt modelId="{92B82035-D88E-4F1E-A569-43601A1C9BC5}" type="pres">
      <dgm:prSet presAssocID="{A3B0A9EE-0DAD-4EEC-8465-78192CCC0D0E}" presName="parTx" presStyleLbl="revTx" presStyleIdx="0" presStyleCnt="6" custScaleX="170874" custLinFactNeighborX="21001" custLinFactNeighborY="-8477">
        <dgm:presLayoutVars>
          <dgm:chMax val="0"/>
          <dgm:chPref val="0"/>
        </dgm:presLayoutVars>
      </dgm:prSet>
      <dgm:spPr/>
    </dgm:pt>
    <dgm:pt modelId="{65586A5E-2FD4-4F5D-B6DB-5E4317A8BF8E}" type="pres">
      <dgm:prSet presAssocID="{A3B0A9EE-0DAD-4EEC-8465-78192CCC0D0E}" presName="txSpace" presStyleCnt="0"/>
      <dgm:spPr/>
    </dgm:pt>
    <dgm:pt modelId="{7054E7A5-7551-4ACD-A861-AF5F54AC3C8B}" type="pres">
      <dgm:prSet presAssocID="{A3B0A9EE-0DAD-4EEC-8465-78192CCC0D0E}" presName="desTx" presStyleLbl="revTx" presStyleIdx="1" presStyleCnt="6" custLinFactNeighborX="24501" custLinFactNeighborY="0">
        <dgm:presLayoutVars/>
      </dgm:prSet>
      <dgm:spPr/>
    </dgm:pt>
    <dgm:pt modelId="{CF0ABEAD-7B6B-432F-9EF3-6995E6B5006B}" type="pres">
      <dgm:prSet presAssocID="{2EDAD76F-D71D-4C1F-B184-39481E6B5009}" presName="sibTrans" presStyleCnt="0"/>
      <dgm:spPr/>
    </dgm:pt>
    <dgm:pt modelId="{666194BD-C647-43EA-8ABA-5C20A096D4DA}" type="pres">
      <dgm:prSet presAssocID="{4C6D6A6D-B5F6-461B-B2B8-9A8A17C06DDE}" presName="compNode" presStyleCnt="0"/>
      <dgm:spPr/>
    </dgm:pt>
    <dgm:pt modelId="{EFD7EDD6-A622-49FE-9CA0-5DBB2C45EA4C}" type="pres">
      <dgm:prSet presAssocID="{4C6D6A6D-B5F6-461B-B2B8-9A8A17C06DDE}" presName="iconRect" presStyleLbl="node1" presStyleIdx="1" presStyleCnt="3" custScaleX="151681" custScaleY="126882" custLinFactNeighborX="-7497" custLinFactNeighborY="-4194"/>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9000" b="-9000"/>
          </a:stretch>
        </a:blipFill>
        <a:ln>
          <a:noFill/>
        </a:ln>
      </dgm:spPr>
      <dgm:extLst>
        <a:ext uri="{E40237B7-FDA0-4F09-8148-C483321AD2D9}">
          <dgm14:cNvPr xmlns:dgm14="http://schemas.microsoft.com/office/drawing/2010/diagram" id="0" name="" descr="Vergadering"/>
        </a:ext>
      </dgm:extLst>
    </dgm:pt>
    <dgm:pt modelId="{87E563E5-2463-438A-9D14-263B388B944E}" type="pres">
      <dgm:prSet presAssocID="{4C6D6A6D-B5F6-461B-B2B8-9A8A17C06DDE}" presName="iconSpace" presStyleCnt="0"/>
      <dgm:spPr/>
    </dgm:pt>
    <dgm:pt modelId="{926916A6-EAED-44B7-9090-04A8FEC907E5}" type="pres">
      <dgm:prSet presAssocID="{4C6D6A6D-B5F6-461B-B2B8-9A8A17C06DDE}" presName="parTx" presStyleLbl="revTx" presStyleIdx="2" presStyleCnt="6">
        <dgm:presLayoutVars>
          <dgm:chMax val="0"/>
          <dgm:chPref val="0"/>
        </dgm:presLayoutVars>
      </dgm:prSet>
      <dgm:spPr/>
    </dgm:pt>
    <dgm:pt modelId="{235CB8B1-8EC9-446F-A83A-1758C47F5556}" type="pres">
      <dgm:prSet presAssocID="{4C6D6A6D-B5F6-461B-B2B8-9A8A17C06DDE}" presName="txSpace" presStyleCnt="0"/>
      <dgm:spPr/>
    </dgm:pt>
    <dgm:pt modelId="{883BBE5A-C4A3-412B-8FA9-8033DB5392E5}" type="pres">
      <dgm:prSet presAssocID="{4C6D6A6D-B5F6-461B-B2B8-9A8A17C06DDE}" presName="desTx" presStyleLbl="revTx" presStyleIdx="3" presStyleCnt="6">
        <dgm:presLayoutVars/>
      </dgm:prSet>
      <dgm:spPr/>
    </dgm:pt>
    <dgm:pt modelId="{A411DD2E-B528-4D03-B22E-32683107B20E}" type="pres">
      <dgm:prSet presAssocID="{50EEEE47-D253-4CD7-B648-AD2793DB6A48}" presName="sibTrans" presStyleCnt="0"/>
      <dgm:spPr/>
    </dgm:pt>
    <dgm:pt modelId="{22AC85B3-9C9E-4593-AAFF-76FC28CD521A}" type="pres">
      <dgm:prSet presAssocID="{469A9668-968C-4AA6-B00C-FA648CB87484}" presName="compNode" presStyleCnt="0"/>
      <dgm:spPr/>
    </dgm:pt>
    <dgm:pt modelId="{F12D4ACC-8947-45ED-8721-564B7CDD3A79}" type="pres">
      <dgm:prSet presAssocID="{469A9668-968C-4AA6-B00C-FA648CB87484}" presName="iconRect" presStyleLbl="node1" presStyleIdx="2" presStyleCnt="3" custScaleX="167422" custScaleY="126639" custLinFactNeighborX="-14901" custLinFactNeighborY="-5351"/>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t="-9000" b="-9000"/>
          </a:stretch>
        </a:blipFill>
        <a:ln>
          <a:noFill/>
        </a:ln>
      </dgm:spPr>
      <dgm:extLst>
        <a:ext uri="{E40237B7-FDA0-4F09-8148-C483321AD2D9}">
          <dgm14:cNvPr xmlns:dgm14="http://schemas.microsoft.com/office/drawing/2010/diagram" id="0" name="" descr="Krant"/>
        </a:ext>
      </dgm:extLst>
    </dgm:pt>
    <dgm:pt modelId="{6AAAC78D-C45C-4970-8708-F44ACBC597F1}" type="pres">
      <dgm:prSet presAssocID="{469A9668-968C-4AA6-B00C-FA648CB87484}" presName="iconSpace" presStyleCnt="0"/>
      <dgm:spPr/>
    </dgm:pt>
    <dgm:pt modelId="{D7901279-B9E5-4E7A-9E30-510F4EE5DD0E}" type="pres">
      <dgm:prSet presAssocID="{469A9668-968C-4AA6-B00C-FA648CB87484}" presName="parTx" presStyleLbl="revTx" presStyleIdx="4" presStyleCnt="6">
        <dgm:presLayoutVars>
          <dgm:chMax val="0"/>
          <dgm:chPref val="0"/>
        </dgm:presLayoutVars>
      </dgm:prSet>
      <dgm:spPr/>
    </dgm:pt>
    <dgm:pt modelId="{C6D70A63-1454-473F-B517-0DE5779CA630}" type="pres">
      <dgm:prSet presAssocID="{469A9668-968C-4AA6-B00C-FA648CB87484}" presName="txSpace" presStyleCnt="0"/>
      <dgm:spPr/>
    </dgm:pt>
    <dgm:pt modelId="{D236D854-D40D-4A12-BF16-DE7B5847CBA7}" type="pres">
      <dgm:prSet presAssocID="{469A9668-968C-4AA6-B00C-FA648CB87484}" presName="desTx" presStyleLbl="revTx" presStyleIdx="5" presStyleCnt="6">
        <dgm:presLayoutVars/>
      </dgm:prSet>
      <dgm:spPr/>
    </dgm:pt>
  </dgm:ptLst>
  <dgm:cxnLst>
    <dgm:cxn modelId="{92613E13-1A1E-46A0-B885-E8746AE5F8C4}" type="presOf" srcId="{17532656-2ACB-4285-B8F5-C5C5587FBEFD}" destId="{883BBE5A-C4A3-412B-8FA9-8033DB5392E5}" srcOrd="0" destOrd="0" presId="urn:microsoft.com/office/officeart/2018/5/layout/CenteredIconLabelDescriptionList"/>
    <dgm:cxn modelId="{3B1ADB15-760D-42A6-8F3F-205DAC1BE8F0}" srcId="{4C6D6A6D-B5F6-461B-B2B8-9A8A17C06DDE}" destId="{17532656-2ACB-4285-B8F5-C5C5587FBEFD}" srcOrd="0" destOrd="0" parTransId="{00EEE8CA-8C4E-43EC-BFEB-163D5DF21BC8}" sibTransId="{C0DC05E0-CA61-409F-ACCB-E853E07C7DB5}"/>
    <dgm:cxn modelId="{0755EF26-63B7-4E2A-87AC-98BFF161419F}" type="presOf" srcId="{73A25C9B-999F-4D6E-8DF7-D94FEB8CD119}" destId="{D236D854-D40D-4A12-BF16-DE7B5847CBA7}" srcOrd="0" destOrd="0" presId="urn:microsoft.com/office/officeart/2018/5/layout/CenteredIconLabelDescriptionList"/>
    <dgm:cxn modelId="{5B17F238-5A33-4B61-8C9E-53C79042F144}" type="presOf" srcId="{E0409EC2-8DB1-4D15-BEE6-AEAE73693153}" destId="{7054E7A5-7551-4ACD-A861-AF5F54AC3C8B}" srcOrd="0" destOrd="1" presId="urn:microsoft.com/office/officeart/2018/5/layout/CenteredIconLabelDescriptionList"/>
    <dgm:cxn modelId="{C661C33C-8006-47B4-BE21-25F30A307D90}" srcId="{8C47DF74-02DC-4EDB-A72B-7BB22CA49038}" destId="{A3B0A9EE-0DAD-4EEC-8465-78192CCC0D0E}" srcOrd="0" destOrd="0" parTransId="{FE681DF8-7E5A-4AEC-A74B-FD488826A515}" sibTransId="{2EDAD76F-D71D-4C1F-B184-39481E6B5009}"/>
    <dgm:cxn modelId="{45DD6D5B-6593-45B1-97DE-5E1FEF7A3E3B}" srcId="{469A9668-968C-4AA6-B00C-FA648CB87484}" destId="{73A25C9B-999F-4D6E-8DF7-D94FEB8CD119}" srcOrd="0" destOrd="0" parTransId="{FE4D0132-2853-4964-A6F1-6CCE81BE63DF}" sibTransId="{27CB9317-4DF6-4CDA-BFAE-FE508233863D}"/>
    <dgm:cxn modelId="{6369834C-F886-4366-A29C-7970FE01CD9E}" srcId="{8C47DF74-02DC-4EDB-A72B-7BB22CA49038}" destId="{4C6D6A6D-B5F6-461B-B2B8-9A8A17C06DDE}" srcOrd="1" destOrd="0" parTransId="{14B16C1F-6B86-4E48-8D81-18FA332D9275}" sibTransId="{50EEEE47-D253-4CD7-B648-AD2793DB6A48}"/>
    <dgm:cxn modelId="{79B2BE59-5C2E-4D15-97C0-D85B8655177E}" srcId="{8C47DF74-02DC-4EDB-A72B-7BB22CA49038}" destId="{469A9668-968C-4AA6-B00C-FA648CB87484}" srcOrd="2" destOrd="0" parTransId="{B44995A6-D6B7-467A-8BA5-265958047DE4}" sibTransId="{C44765BE-D404-4447-A676-5FF5C26A2098}"/>
    <dgm:cxn modelId="{AA4FF37C-B76A-46B3-ABC9-08510D8D45A4}" type="presOf" srcId="{4EF7A1E2-AD1A-455C-AD7B-7C87DA2C91AF}" destId="{7054E7A5-7551-4ACD-A861-AF5F54AC3C8B}" srcOrd="0" destOrd="0" presId="urn:microsoft.com/office/officeart/2018/5/layout/CenteredIconLabelDescriptionList"/>
    <dgm:cxn modelId="{9986B495-2BC3-4A9F-82F7-6304448FB232}" type="presOf" srcId="{469A9668-968C-4AA6-B00C-FA648CB87484}" destId="{D7901279-B9E5-4E7A-9E30-510F4EE5DD0E}" srcOrd="0" destOrd="0" presId="urn:microsoft.com/office/officeart/2018/5/layout/CenteredIconLabelDescriptionList"/>
    <dgm:cxn modelId="{98F502B1-E612-4788-8534-011AA6267FE2}" srcId="{A3B0A9EE-0DAD-4EEC-8465-78192CCC0D0E}" destId="{4EF7A1E2-AD1A-455C-AD7B-7C87DA2C91AF}" srcOrd="0" destOrd="0" parTransId="{A069A21F-2525-4C1D-96B1-DE0104F0E778}" sibTransId="{98182143-0A9E-45F3-8607-B9204D730B4F}"/>
    <dgm:cxn modelId="{65BF6ACC-0B23-42D2-830F-2EE0ECF31053}" srcId="{A3B0A9EE-0DAD-4EEC-8465-78192CCC0D0E}" destId="{E0409EC2-8DB1-4D15-BEE6-AEAE73693153}" srcOrd="1" destOrd="0" parTransId="{D983CCA9-61AC-42F6-B3EF-FC4A829D9721}" sibTransId="{FD8FCA8C-BD9D-4BD7-9F2D-B51C024D3E49}"/>
    <dgm:cxn modelId="{6987ECD8-D34B-4235-A524-BF4F3F01DDBE}" type="presOf" srcId="{A3B0A9EE-0DAD-4EEC-8465-78192CCC0D0E}" destId="{92B82035-D88E-4F1E-A569-43601A1C9BC5}" srcOrd="0" destOrd="0" presId="urn:microsoft.com/office/officeart/2018/5/layout/CenteredIconLabelDescriptionList"/>
    <dgm:cxn modelId="{939A2FDB-635C-48CB-983D-456C233220C4}" type="presOf" srcId="{8C47DF74-02DC-4EDB-A72B-7BB22CA49038}" destId="{5B9FAC0F-DBFF-45F3-B316-DA5359A9F3FD}" srcOrd="0" destOrd="0" presId="urn:microsoft.com/office/officeart/2018/5/layout/CenteredIconLabelDescriptionList"/>
    <dgm:cxn modelId="{4156A5FB-1786-4AF6-8DB7-C0BECD52B61A}" type="presOf" srcId="{4C6D6A6D-B5F6-461B-B2B8-9A8A17C06DDE}" destId="{926916A6-EAED-44B7-9090-04A8FEC907E5}" srcOrd="0" destOrd="0" presId="urn:microsoft.com/office/officeart/2018/5/layout/CenteredIconLabelDescriptionList"/>
    <dgm:cxn modelId="{5FF37FF8-534D-4F88-8B60-CD65C769403C}" type="presParOf" srcId="{5B9FAC0F-DBFF-45F3-B316-DA5359A9F3FD}" destId="{1900D732-42C1-43D0-B3EA-57CBFD5B5A6A}" srcOrd="0" destOrd="0" presId="urn:microsoft.com/office/officeart/2018/5/layout/CenteredIconLabelDescriptionList"/>
    <dgm:cxn modelId="{0D55D935-2109-4B2E-9FCE-379E41AC9932}" type="presParOf" srcId="{1900D732-42C1-43D0-B3EA-57CBFD5B5A6A}" destId="{7AA3AA32-B2E0-4436-9C70-E10290B9738D}" srcOrd="0" destOrd="0" presId="urn:microsoft.com/office/officeart/2018/5/layout/CenteredIconLabelDescriptionList"/>
    <dgm:cxn modelId="{A559633C-C993-43AA-8E0F-F0C3B6E4292A}" type="presParOf" srcId="{1900D732-42C1-43D0-B3EA-57CBFD5B5A6A}" destId="{3F95E4B7-FED4-4363-9919-F3CC848C91D4}" srcOrd="1" destOrd="0" presId="urn:microsoft.com/office/officeart/2018/5/layout/CenteredIconLabelDescriptionList"/>
    <dgm:cxn modelId="{7EC15D6A-834D-472B-97D8-E450171222AF}" type="presParOf" srcId="{1900D732-42C1-43D0-B3EA-57CBFD5B5A6A}" destId="{92B82035-D88E-4F1E-A569-43601A1C9BC5}" srcOrd="2" destOrd="0" presId="urn:microsoft.com/office/officeart/2018/5/layout/CenteredIconLabelDescriptionList"/>
    <dgm:cxn modelId="{15DED15D-BD91-4299-AE9D-4943BB683C43}" type="presParOf" srcId="{1900D732-42C1-43D0-B3EA-57CBFD5B5A6A}" destId="{65586A5E-2FD4-4F5D-B6DB-5E4317A8BF8E}" srcOrd="3" destOrd="0" presId="urn:microsoft.com/office/officeart/2018/5/layout/CenteredIconLabelDescriptionList"/>
    <dgm:cxn modelId="{AD97C331-DCC4-4BD2-B5E1-B3A055E838F1}" type="presParOf" srcId="{1900D732-42C1-43D0-B3EA-57CBFD5B5A6A}" destId="{7054E7A5-7551-4ACD-A861-AF5F54AC3C8B}" srcOrd="4" destOrd="0" presId="urn:microsoft.com/office/officeart/2018/5/layout/CenteredIconLabelDescriptionList"/>
    <dgm:cxn modelId="{325C9FA5-8614-433B-89B5-C5B35494C307}" type="presParOf" srcId="{5B9FAC0F-DBFF-45F3-B316-DA5359A9F3FD}" destId="{CF0ABEAD-7B6B-432F-9EF3-6995E6B5006B}" srcOrd="1" destOrd="0" presId="urn:microsoft.com/office/officeart/2018/5/layout/CenteredIconLabelDescriptionList"/>
    <dgm:cxn modelId="{7A773AB1-497B-44A6-B841-48A3F731DD96}" type="presParOf" srcId="{5B9FAC0F-DBFF-45F3-B316-DA5359A9F3FD}" destId="{666194BD-C647-43EA-8ABA-5C20A096D4DA}" srcOrd="2" destOrd="0" presId="urn:microsoft.com/office/officeart/2018/5/layout/CenteredIconLabelDescriptionList"/>
    <dgm:cxn modelId="{23EECEF0-58CD-4AC5-BBE3-1596A1EACCA1}" type="presParOf" srcId="{666194BD-C647-43EA-8ABA-5C20A096D4DA}" destId="{EFD7EDD6-A622-49FE-9CA0-5DBB2C45EA4C}" srcOrd="0" destOrd="0" presId="urn:microsoft.com/office/officeart/2018/5/layout/CenteredIconLabelDescriptionList"/>
    <dgm:cxn modelId="{B66F5313-BB59-40B7-A468-CADCCFEB74BF}" type="presParOf" srcId="{666194BD-C647-43EA-8ABA-5C20A096D4DA}" destId="{87E563E5-2463-438A-9D14-263B388B944E}" srcOrd="1" destOrd="0" presId="urn:microsoft.com/office/officeart/2018/5/layout/CenteredIconLabelDescriptionList"/>
    <dgm:cxn modelId="{F456FCA0-BEBC-4D05-95EF-B653DAB89266}" type="presParOf" srcId="{666194BD-C647-43EA-8ABA-5C20A096D4DA}" destId="{926916A6-EAED-44B7-9090-04A8FEC907E5}" srcOrd="2" destOrd="0" presId="urn:microsoft.com/office/officeart/2018/5/layout/CenteredIconLabelDescriptionList"/>
    <dgm:cxn modelId="{1EF716A0-0C12-4292-818C-B49D96A97C61}" type="presParOf" srcId="{666194BD-C647-43EA-8ABA-5C20A096D4DA}" destId="{235CB8B1-8EC9-446F-A83A-1758C47F5556}" srcOrd="3" destOrd="0" presId="urn:microsoft.com/office/officeart/2018/5/layout/CenteredIconLabelDescriptionList"/>
    <dgm:cxn modelId="{CA16693A-8B05-41A9-A803-1153D58E4422}" type="presParOf" srcId="{666194BD-C647-43EA-8ABA-5C20A096D4DA}" destId="{883BBE5A-C4A3-412B-8FA9-8033DB5392E5}" srcOrd="4" destOrd="0" presId="urn:microsoft.com/office/officeart/2018/5/layout/CenteredIconLabelDescriptionList"/>
    <dgm:cxn modelId="{FFA8EC6D-6821-4DEF-BBC4-CD51219DB63E}" type="presParOf" srcId="{5B9FAC0F-DBFF-45F3-B316-DA5359A9F3FD}" destId="{A411DD2E-B528-4D03-B22E-32683107B20E}" srcOrd="3" destOrd="0" presId="urn:microsoft.com/office/officeart/2018/5/layout/CenteredIconLabelDescriptionList"/>
    <dgm:cxn modelId="{33EB22A7-8DAA-4A01-B278-18E7A86DAC41}" type="presParOf" srcId="{5B9FAC0F-DBFF-45F3-B316-DA5359A9F3FD}" destId="{22AC85B3-9C9E-4593-AAFF-76FC28CD521A}" srcOrd="4" destOrd="0" presId="urn:microsoft.com/office/officeart/2018/5/layout/CenteredIconLabelDescriptionList"/>
    <dgm:cxn modelId="{580509B6-7A53-4CFF-AD03-6BA335593EEB}" type="presParOf" srcId="{22AC85B3-9C9E-4593-AAFF-76FC28CD521A}" destId="{F12D4ACC-8947-45ED-8721-564B7CDD3A79}" srcOrd="0" destOrd="0" presId="urn:microsoft.com/office/officeart/2018/5/layout/CenteredIconLabelDescriptionList"/>
    <dgm:cxn modelId="{E3C9FFAB-C294-4C0B-B049-B4B9482C8CF1}" type="presParOf" srcId="{22AC85B3-9C9E-4593-AAFF-76FC28CD521A}" destId="{6AAAC78D-C45C-4970-8708-F44ACBC597F1}" srcOrd="1" destOrd="0" presId="urn:microsoft.com/office/officeart/2018/5/layout/CenteredIconLabelDescriptionList"/>
    <dgm:cxn modelId="{495BE2FE-26D9-4FB7-94D6-295BFFCE912B}" type="presParOf" srcId="{22AC85B3-9C9E-4593-AAFF-76FC28CD521A}" destId="{D7901279-B9E5-4E7A-9E30-510F4EE5DD0E}" srcOrd="2" destOrd="0" presId="urn:microsoft.com/office/officeart/2018/5/layout/CenteredIconLabelDescriptionList"/>
    <dgm:cxn modelId="{63827D41-CEDB-4352-843A-7AE19B3C5E53}" type="presParOf" srcId="{22AC85B3-9C9E-4593-AAFF-76FC28CD521A}" destId="{C6D70A63-1454-473F-B517-0DE5779CA630}" srcOrd="3" destOrd="0" presId="urn:microsoft.com/office/officeart/2018/5/layout/CenteredIconLabelDescriptionList"/>
    <dgm:cxn modelId="{9AD1B11E-D6C8-403E-A995-A8E696E673C4}" type="presParOf" srcId="{22AC85B3-9C9E-4593-AAFF-76FC28CD521A}" destId="{D236D854-D40D-4A12-BF16-DE7B5847CBA7}" srcOrd="4" destOrd="0" presId="urn:microsoft.com/office/officeart/2018/5/layout/Centered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8CC71E-57FA-4DD3-8519-3CF688B6FBA4}" type="doc">
      <dgm:prSet loTypeId="urn:microsoft.com/office/officeart/2018/2/layout/IconLabelDescriptionList" loCatId="icon" qsTypeId="urn:microsoft.com/office/officeart/2005/8/quickstyle/simple1" qsCatId="simple" csTypeId="urn:microsoft.com/office/officeart/2018/5/colors/Iconchunking_neutralbg_colorful5" csCatId="colorful" phldr="1"/>
      <dgm:spPr/>
      <dgm:t>
        <a:bodyPr/>
        <a:lstStyle/>
        <a:p>
          <a:endParaRPr lang="en-US"/>
        </a:p>
      </dgm:t>
    </dgm:pt>
    <dgm:pt modelId="{1999764A-07CE-41EB-AB76-967CC14BE8A7}">
      <dgm:prSet/>
      <dgm:spPr/>
      <dgm:t>
        <a:bodyPr/>
        <a:lstStyle/>
        <a:p>
          <a:pPr>
            <a:lnSpc>
              <a:spcPct val="100000"/>
            </a:lnSpc>
            <a:defRPr b="1"/>
          </a:pPr>
          <a:r>
            <a:rPr lang="nl-NL" dirty="0">
              <a:solidFill>
                <a:schemeClr val="tx1"/>
              </a:solidFill>
              <a:latin typeface="Arial" panose="020B0604020202020204" pitchFamily="34" charset="0"/>
              <a:cs typeface="Arial" panose="020B0604020202020204" pitchFamily="34" charset="0"/>
            </a:rPr>
            <a:t>RONA (Regionaal Overleg Noordelijke Aftakking)</a:t>
          </a:r>
          <a:endParaRPr lang="en-US" dirty="0">
            <a:solidFill>
              <a:schemeClr val="tx1"/>
            </a:solidFill>
            <a:latin typeface="Arial" panose="020B0604020202020204" pitchFamily="34" charset="0"/>
            <a:cs typeface="Arial" panose="020B0604020202020204" pitchFamily="34" charset="0"/>
          </a:endParaRPr>
        </a:p>
      </dgm:t>
    </dgm:pt>
    <dgm:pt modelId="{C13DC8EA-F68B-479E-9C01-FD70159803B9}" type="parTrans" cxnId="{79687E14-8CF6-445D-823F-122D516C7D4F}">
      <dgm:prSet/>
      <dgm:spPr/>
      <dgm:t>
        <a:bodyPr/>
        <a:lstStyle/>
        <a:p>
          <a:endParaRPr lang="en-US"/>
        </a:p>
      </dgm:t>
    </dgm:pt>
    <dgm:pt modelId="{C3A6DB1B-52B5-4C46-BC43-73AEBDDBD3BF}" type="sibTrans" cxnId="{79687E14-8CF6-445D-823F-122D516C7D4F}">
      <dgm:prSet/>
      <dgm:spPr/>
      <dgm:t>
        <a:bodyPr/>
        <a:lstStyle/>
        <a:p>
          <a:endParaRPr lang="en-US"/>
        </a:p>
      </dgm:t>
    </dgm:pt>
    <dgm:pt modelId="{0EF7467F-41D0-4AEC-A3D2-20BDF82A284C}">
      <dgm:prSet custT="1"/>
      <dgm:spPr/>
      <dgm:t>
        <a:bodyPr/>
        <a:lstStyle/>
        <a:p>
          <a:pPr>
            <a:lnSpc>
              <a:spcPct val="100000"/>
            </a:lnSpc>
          </a:pPr>
          <a:r>
            <a:rPr lang="nl-NL" sz="1300" dirty="0">
              <a:solidFill>
                <a:schemeClr val="tx1"/>
              </a:solidFill>
              <a:latin typeface="Arial" panose="020B0604020202020204" pitchFamily="34" charset="0"/>
              <a:cs typeface="Arial" panose="020B0604020202020204" pitchFamily="34" charset="0"/>
            </a:rPr>
            <a:t>Door de activiteiten van RONA is de lokale en provinciale politiek gemobiliseerd tegen uitbreiding </a:t>
          </a:r>
          <a:r>
            <a:rPr lang="nl-NL" sz="1400" dirty="0">
              <a:solidFill>
                <a:schemeClr val="tx1"/>
              </a:solidFill>
              <a:latin typeface="Arial" panose="020B0604020202020204" pitchFamily="34" charset="0"/>
              <a:cs typeface="Arial" panose="020B0604020202020204" pitchFamily="34" charset="0"/>
            </a:rPr>
            <a:t>van</a:t>
          </a:r>
          <a:r>
            <a:rPr lang="nl-NL" sz="1300" dirty="0">
              <a:solidFill>
                <a:schemeClr val="tx1"/>
              </a:solidFill>
              <a:latin typeface="Arial" panose="020B0604020202020204" pitchFamily="34" charset="0"/>
              <a:cs typeface="Arial" panose="020B0604020202020204" pitchFamily="34" charset="0"/>
            </a:rPr>
            <a:t> het goederenvervoer.  Het bestuur volgt de ontwikkelingen.</a:t>
          </a:r>
          <a:endParaRPr lang="en-US" sz="1300" dirty="0">
            <a:solidFill>
              <a:schemeClr val="tx1"/>
            </a:solidFill>
            <a:latin typeface="Arial" panose="020B0604020202020204" pitchFamily="34" charset="0"/>
            <a:cs typeface="Arial" panose="020B0604020202020204" pitchFamily="34" charset="0"/>
          </a:endParaRPr>
        </a:p>
      </dgm:t>
    </dgm:pt>
    <dgm:pt modelId="{DA3CCA9F-7CC7-4D34-B81F-91C8F0F7E6D0}" type="parTrans" cxnId="{3CA69F60-A477-4C9A-992B-BE0FC0DFC4B5}">
      <dgm:prSet/>
      <dgm:spPr/>
      <dgm:t>
        <a:bodyPr/>
        <a:lstStyle/>
        <a:p>
          <a:endParaRPr lang="en-US"/>
        </a:p>
      </dgm:t>
    </dgm:pt>
    <dgm:pt modelId="{19E5D952-F5D1-4CCE-ACA5-F6B2C8F3DD05}" type="sibTrans" cxnId="{3CA69F60-A477-4C9A-992B-BE0FC0DFC4B5}">
      <dgm:prSet/>
      <dgm:spPr/>
      <dgm:t>
        <a:bodyPr/>
        <a:lstStyle/>
        <a:p>
          <a:endParaRPr lang="en-US"/>
        </a:p>
      </dgm:t>
    </dgm:pt>
    <dgm:pt modelId="{16424FED-7B7F-4EBB-B687-38B83072D2E9}">
      <dgm:prSet/>
      <dgm:spPr/>
      <dgm:t>
        <a:bodyPr/>
        <a:lstStyle/>
        <a:p>
          <a:pPr>
            <a:lnSpc>
              <a:spcPct val="100000"/>
            </a:lnSpc>
            <a:defRPr b="1"/>
          </a:pPr>
          <a:r>
            <a:rPr lang="nl-NL" dirty="0">
              <a:solidFill>
                <a:schemeClr val="tx1"/>
              </a:solidFill>
              <a:latin typeface="Arial" panose="020B0604020202020204" pitchFamily="34" charset="0"/>
              <a:cs typeface="Arial" panose="020B0604020202020204" pitchFamily="34" charset="0"/>
            </a:rPr>
            <a:t>DKK (Vereniging Dorpen en Kleine Kernen in Gelderland)</a:t>
          </a:r>
          <a:endParaRPr lang="en-US" dirty="0">
            <a:solidFill>
              <a:schemeClr val="tx1"/>
            </a:solidFill>
            <a:latin typeface="Arial" panose="020B0604020202020204" pitchFamily="34" charset="0"/>
            <a:cs typeface="Arial" panose="020B0604020202020204" pitchFamily="34" charset="0"/>
          </a:endParaRPr>
        </a:p>
      </dgm:t>
    </dgm:pt>
    <dgm:pt modelId="{E0FA2D86-63D2-4745-AA3E-8528FEDC309B}" type="parTrans" cxnId="{F781073C-479D-4EBB-B581-C1B3916A854E}">
      <dgm:prSet/>
      <dgm:spPr/>
      <dgm:t>
        <a:bodyPr/>
        <a:lstStyle/>
        <a:p>
          <a:endParaRPr lang="en-US"/>
        </a:p>
      </dgm:t>
    </dgm:pt>
    <dgm:pt modelId="{3F8C623A-6214-4205-ACB9-990456BE6A22}" type="sibTrans" cxnId="{F781073C-479D-4EBB-B581-C1B3916A854E}">
      <dgm:prSet/>
      <dgm:spPr/>
      <dgm:t>
        <a:bodyPr/>
        <a:lstStyle/>
        <a:p>
          <a:endParaRPr lang="en-US"/>
        </a:p>
      </dgm:t>
    </dgm:pt>
    <dgm:pt modelId="{530C9DF1-CF98-47BF-9BAF-E8B13E3C93F9}">
      <dgm:prSet custT="1"/>
      <dgm:spPr/>
      <dgm:t>
        <a:bodyPr/>
        <a:lstStyle/>
        <a:p>
          <a:pPr>
            <a:lnSpc>
              <a:spcPct val="100000"/>
            </a:lnSpc>
          </a:pPr>
          <a:r>
            <a:rPr lang="nl-NL" sz="1300" dirty="0">
              <a:solidFill>
                <a:schemeClr val="tx1"/>
              </a:solidFill>
              <a:latin typeface="Arial"/>
              <a:cs typeface="Arial"/>
            </a:rPr>
            <a:t>De vereniging Dorpen en Kleine Kernen Gelderland is een organisatie met dorpsverenigingen als lid. Haar doel is de leefbaarheid van het platteland in Gelderland in stand te houden en te verbeteren. De BS is lid van de vereniging. Het bestuur neemt deel aan de ALV.</a:t>
          </a:r>
          <a:endParaRPr lang="en-US" sz="1300" dirty="0">
            <a:solidFill>
              <a:schemeClr val="tx1"/>
            </a:solidFill>
            <a:latin typeface="Arial" panose="020B0604020202020204" pitchFamily="34" charset="0"/>
            <a:cs typeface="Arial" panose="020B0604020202020204" pitchFamily="34" charset="0"/>
          </a:endParaRPr>
        </a:p>
      </dgm:t>
    </dgm:pt>
    <dgm:pt modelId="{82F6C3CC-A526-455F-AE5D-68FB7A4278CE}" type="parTrans" cxnId="{7F855F8B-87BF-4965-8956-1DA92782114D}">
      <dgm:prSet/>
      <dgm:spPr/>
      <dgm:t>
        <a:bodyPr/>
        <a:lstStyle/>
        <a:p>
          <a:endParaRPr lang="en-US"/>
        </a:p>
      </dgm:t>
    </dgm:pt>
    <dgm:pt modelId="{DDC43108-2C1B-4A2A-873C-5D5729CA6687}" type="sibTrans" cxnId="{7F855F8B-87BF-4965-8956-1DA92782114D}">
      <dgm:prSet/>
      <dgm:spPr/>
      <dgm:t>
        <a:bodyPr/>
        <a:lstStyle/>
        <a:p>
          <a:endParaRPr lang="en-US"/>
        </a:p>
      </dgm:t>
    </dgm:pt>
    <dgm:pt modelId="{18721BC4-7CAF-4474-8C8F-E5FADB488A45}">
      <dgm:prSet/>
      <dgm:spPr/>
      <dgm:t>
        <a:bodyPr/>
        <a:lstStyle/>
        <a:p>
          <a:pPr>
            <a:lnSpc>
              <a:spcPct val="100000"/>
            </a:lnSpc>
            <a:defRPr b="1"/>
          </a:pPr>
          <a:r>
            <a:rPr lang="nl-NL" dirty="0">
              <a:solidFill>
                <a:schemeClr val="tx1"/>
              </a:solidFill>
              <a:latin typeface="Arial" panose="020B0604020202020204" pitchFamily="34" charset="0"/>
              <a:cs typeface="Arial" panose="020B0604020202020204" pitchFamily="34" charset="0"/>
            </a:rPr>
            <a:t>Bestuur Dorpshuis</a:t>
          </a:r>
          <a:endParaRPr lang="en-US" dirty="0">
            <a:solidFill>
              <a:schemeClr val="tx1"/>
            </a:solidFill>
            <a:latin typeface="Arial" panose="020B0604020202020204" pitchFamily="34" charset="0"/>
            <a:cs typeface="Arial" panose="020B0604020202020204" pitchFamily="34" charset="0"/>
          </a:endParaRPr>
        </a:p>
      </dgm:t>
    </dgm:pt>
    <dgm:pt modelId="{1131D441-6854-4444-88C1-F89EE786413B}" type="parTrans" cxnId="{E3580ACB-C862-4F4D-A85D-AFF52A416338}">
      <dgm:prSet/>
      <dgm:spPr/>
      <dgm:t>
        <a:bodyPr/>
        <a:lstStyle/>
        <a:p>
          <a:endParaRPr lang="en-US"/>
        </a:p>
      </dgm:t>
    </dgm:pt>
    <dgm:pt modelId="{87832544-254B-4756-B592-054D7A43D46C}" type="sibTrans" cxnId="{E3580ACB-C862-4F4D-A85D-AFF52A416338}">
      <dgm:prSet/>
      <dgm:spPr/>
      <dgm:t>
        <a:bodyPr/>
        <a:lstStyle/>
        <a:p>
          <a:endParaRPr lang="en-US"/>
        </a:p>
      </dgm:t>
    </dgm:pt>
    <dgm:pt modelId="{A8BB1ED1-4ECC-45F7-B18E-168F238A86B3}">
      <dgm:prSet custT="1"/>
      <dgm:spPr/>
      <dgm:t>
        <a:bodyPr/>
        <a:lstStyle/>
        <a:p>
          <a:pPr rtl="0">
            <a:lnSpc>
              <a:spcPct val="100000"/>
            </a:lnSpc>
          </a:pPr>
          <a:r>
            <a:rPr lang="nl-NL" sz="1200" b="0" dirty="0">
              <a:solidFill>
                <a:schemeClr val="tx1"/>
              </a:solidFill>
              <a:latin typeface="Arial"/>
              <a:cs typeface="Arial"/>
            </a:rPr>
            <a:t>De vertegenwoordiging van de Belangenvereniging Spankeren in het bestuur van het Dorpshuis werd het afgelopen jaar ingevuld door Martijn den Duijn</a:t>
          </a:r>
          <a:endParaRPr lang="en-US" sz="1200" b="0" dirty="0">
            <a:solidFill>
              <a:schemeClr val="tx1"/>
            </a:solidFill>
            <a:latin typeface="Arial"/>
            <a:cs typeface="Arial"/>
          </a:endParaRPr>
        </a:p>
      </dgm:t>
    </dgm:pt>
    <dgm:pt modelId="{04EF81A1-3C8D-4687-ADD0-2A8F0317AFF8}" type="parTrans" cxnId="{EFBCF17D-9F5C-4F95-BF9A-832FEF8B1F3A}">
      <dgm:prSet/>
      <dgm:spPr/>
      <dgm:t>
        <a:bodyPr/>
        <a:lstStyle/>
        <a:p>
          <a:endParaRPr lang="en-US"/>
        </a:p>
      </dgm:t>
    </dgm:pt>
    <dgm:pt modelId="{71405465-751A-41DE-8DBC-C8C772F6B84B}" type="sibTrans" cxnId="{EFBCF17D-9F5C-4F95-BF9A-832FEF8B1F3A}">
      <dgm:prSet/>
      <dgm:spPr/>
      <dgm:t>
        <a:bodyPr/>
        <a:lstStyle/>
        <a:p>
          <a:endParaRPr lang="en-US"/>
        </a:p>
      </dgm:t>
    </dgm:pt>
    <dgm:pt modelId="{42D9DE21-9306-434B-B5F3-102E49517469}" type="pres">
      <dgm:prSet presAssocID="{C68CC71E-57FA-4DD3-8519-3CF688B6FBA4}" presName="root" presStyleCnt="0">
        <dgm:presLayoutVars>
          <dgm:dir/>
          <dgm:resizeHandles val="exact"/>
        </dgm:presLayoutVars>
      </dgm:prSet>
      <dgm:spPr/>
    </dgm:pt>
    <dgm:pt modelId="{A576E24B-D3C7-4E40-BA93-90C9EAC650A0}" type="pres">
      <dgm:prSet presAssocID="{1999764A-07CE-41EB-AB76-967CC14BE8A7}" presName="compNode" presStyleCnt="0"/>
      <dgm:spPr/>
    </dgm:pt>
    <dgm:pt modelId="{57F958F9-2D66-4810-93F3-B91AB93B9B0E}" type="pres">
      <dgm:prSet presAssocID="{1999764A-07CE-41EB-AB76-967CC14BE8A7}" presName="iconRect" presStyleLbl="node1" presStyleIdx="0" presStyleCnt="3" custLinFactNeighborX="71194" custLinFactNeighborY="1657"/>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rcRect/>
          <a:stretch>
            <a:fillRect/>
          </a:stretch>
        </a:blipFill>
        <a:ln>
          <a:noFill/>
        </a:ln>
      </dgm:spPr>
      <dgm:extLst>
        <a:ext uri="{E40237B7-FDA0-4F09-8148-C483321AD2D9}">
          <dgm14:cNvPr xmlns:dgm14="http://schemas.microsoft.com/office/drawing/2010/diagram" id="0" name="" descr="Trein"/>
        </a:ext>
      </dgm:extLst>
    </dgm:pt>
    <dgm:pt modelId="{B4FA9F49-6DC4-4AAB-B2F6-164DCA5248C4}" type="pres">
      <dgm:prSet presAssocID="{1999764A-07CE-41EB-AB76-967CC14BE8A7}" presName="iconSpace" presStyleCnt="0"/>
      <dgm:spPr/>
    </dgm:pt>
    <dgm:pt modelId="{1ADBC308-7ADF-4044-8130-26C25503879B}" type="pres">
      <dgm:prSet presAssocID="{1999764A-07CE-41EB-AB76-967CC14BE8A7}" presName="parTx" presStyleLbl="revTx" presStyleIdx="0" presStyleCnt="6">
        <dgm:presLayoutVars>
          <dgm:chMax val="0"/>
          <dgm:chPref val="0"/>
        </dgm:presLayoutVars>
      </dgm:prSet>
      <dgm:spPr/>
    </dgm:pt>
    <dgm:pt modelId="{5151C696-4387-4B29-A9EE-F8636ADBB5FC}" type="pres">
      <dgm:prSet presAssocID="{1999764A-07CE-41EB-AB76-967CC14BE8A7}" presName="txSpace" presStyleCnt="0"/>
      <dgm:spPr/>
    </dgm:pt>
    <dgm:pt modelId="{A45393E5-7DB5-4138-927C-75B8F72AE8B1}" type="pres">
      <dgm:prSet presAssocID="{1999764A-07CE-41EB-AB76-967CC14BE8A7}" presName="desTx" presStyleLbl="revTx" presStyleIdx="1" presStyleCnt="6" custLinFactNeighborX="216" custLinFactNeighborY="14998">
        <dgm:presLayoutVars/>
      </dgm:prSet>
      <dgm:spPr/>
    </dgm:pt>
    <dgm:pt modelId="{96117987-D1AA-43EC-9C3D-4F2986EF0685}" type="pres">
      <dgm:prSet presAssocID="{C3A6DB1B-52B5-4C46-BC43-73AEBDDBD3BF}" presName="sibTrans" presStyleCnt="0"/>
      <dgm:spPr/>
    </dgm:pt>
    <dgm:pt modelId="{CF251506-5F5D-487F-8F01-5C730E5A9764}" type="pres">
      <dgm:prSet presAssocID="{16424FED-7B7F-4EBB-B687-38B83072D2E9}" presName="compNode" presStyleCnt="0"/>
      <dgm:spPr/>
    </dgm:pt>
    <dgm:pt modelId="{36B59AB6-619A-42B5-9F00-C4F5982AA0DF}" type="pres">
      <dgm:prSet presAssocID="{16424FED-7B7F-4EBB-B687-38B83072D2E9}" presName="iconRect" presStyleLbl="node1" presStyleIdx="1" presStyleCnt="3" custLinFactNeighborX="84438" custLinFactNeighborY="10762"/>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noFill/>
        </a:ln>
      </dgm:spPr>
      <dgm:extLst>
        <a:ext uri="{E40237B7-FDA0-4F09-8148-C483321AD2D9}">
          <dgm14:cNvPr xmlns:dgm14="http://schemas.microsoft.com/office/drawing/2010/diagram" id="0" name="" descr="Schuur"/>
        </a:ext>
      </dgm:extLst>
    </dgm:pt>
    <dgm:pt modelId="{28B39449-0F90-409B-9E34-C8CB979D173C}" type="pres">
      <dgm:prSet presAssocID="{16424FED-7B7F-4EBB-B687-38B83072D2E9}" presName="iconSpace" presStyleCnt="0"/>
      <dgm:spPr/>
    </dgm:pt>
    <dgm:pt modelId="{DA28C860-3AD1-49E5-9982-A367F341878F}" type="pres">
      <dgm:prSet presAssocID="{16424FED-7B7F-4EBB-B687-38B83072D2E9}" presName="parTx" presStyleLbl="revTx" presStyleIdx="2" presStyleCnt="6">
        <dgm:presLayoutVars>
          <dgm:chMax val="0"/>
          <dgm:chPref val="0"/>
        </dgm:presLayoutVars>
      </dgm:prSet>
      <dgm:spPr/>
    </dgm:pt>
    <dgm:pt modelId="{8E5D3A5F-1A53-4A53-A92C-0E8087C75FB6}" type="pres">
      <dgm:prSet presAssocID="{16424FED-7B7F-4EBB-B687-38B83072D2E9}" presName="txSpace" presStyleCnt="0"/>
      <dgm:spPr/>
    </dgm:pt>
    <dgm:pt modelId="{136AC66E-6861-4626-8520-BF5F2A2F21A3}" type="pres">
      <dgm:prSet presAssocID="{16424FED-7B7F-4EBB-B687-38B83072D2E9}" presName="desTx" presStyleLbl="revTx" presStyleIdx="3" presStyleCnt="6" custLinFactNeighborX="312" custLinFactNeighborY="16239">
        <dgm:presLayoutVars/>
      </dgm:prSet>
      <dgm:spPr/>
    </dgm:pt>
    <dgm:pt modelId="{122F0AC3-C671-4236-B43E-D5A12F830B9F}" type="pres">
      <dgm:prSet presAssocID="{3F8C623A-6214-4205-ACB9-990456BE6A22}" presName="sibTrans" presStyleCnt="0"/>
      <dgm:spPr/>
    </dgm:pt>
    <dgm:pt modelId="{F5165CDE-C3CA-4D6B-ACBB-3C9402AFF397}" type="pres">
      <dgm:prSet presAssocID="{18721BC4-7CAF-4474-8C8F-E5FADB488A45}" presName="compNode" presStyleCnt="0"/>
      <dgm:spPr/>
    </dgm:pt>
    <dgm:pt modelId="{D2FF3DB2-7292-4DB1-B9F9-A5A060EDA912}" type="pres">
      <dgm:prSet presAssocID="{18721BC4-7CAF-4474-8C8F-E5FADB488A45}" presName="iconRect" presStyleLbl="node1" presStyleIdx="2" presStyleCnt="3" custLinFactNeighborX="51326" custLinFactNeighborY="16556"/>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Hierarchy"/>
        </a:ext>
      </dgm:extLst>
    </dgm:pt>
    <dgm:pt modelId="{6FD40FDC-D3F1-453F-8D18-366147DB2915}" type="pres">
      <dgm:prSet presAssocID="{18721BC4-7CAF-4474-8C8F-E5FADB488A45}" presName="iconSpace" presStyleCnt="0"/>
      <dgm:spPr/>
    </dgm:pt>
    <dgm:pt modelId="{38246C65-1B1A-4B2C-8763-0BC7EB0129B8}" type="pres">
      <dgm:prSet presAssocID="{18721BC4-7CAF-4474-8C8F-E5FADB488A45}" presName="parTx" presStyleLbl="revTx" presStyleIdx="4" presStyleCnt="6">
        <dgm:presLayoutVars>
          <dgm:chMax val="0"/>
          <dgm:chPref val="0"/>
        </dgm:presLayoutVars>
      </dgm:prSet>
      <dgm:spPr/>
    </dgm:pt>
    <dgm:pt modelId="{16FCBEF7-4266-47A9-B64D-B6E3D2FE3664}" type="pres">
      <dgm:prSet presAssocID="{18721BC4-7CAF-4474-8C8F-E5FADB488A45}" presName="txSpace" presStyleCnt="0"/>
      <dgm:spPr/>
    </dgm:pt>
    <dgm:pt modelId="{94DE2785-E0B6-43A1-8FE5-C6B52428204B}" type="pres">
      <dgm:prSet presAssocID="{18721BC4-7CAF-4474-8C8F-E5FADB488A45}" presName="desTx" presStyleLbl="revTx" presStyleIdx="5" presStyleCnt="6" custLinFactNeighborX="-216" custLinFactNeighborY="16358">
        <dgm:presLayoutVars/>
      </dgm:prSet>
      <dgm:spPr/>
    </dgm:pt>
  </dgm:ptLst>
  <dgm:cxnLst>
    <dgm:cxn modelId="{587D6A0C-077F-4642-8CE5-52B1633F9CD3}" type="presOf" srcId="{1999764A-07CE-41EB-AB76-967CC14BE8A7}" destId="{1ADBC308-7ADF-4044-8130-26C25503879B}" srcOrd="0" destOrd="0" presId="urn:microsoft.com/office/officeart/2018/2/layout/IconLabelDescriptionList"/>
    <dgm:cxn modelId="{79687E14-8CF6-445D-823F-122D516C7D4F}" srcId="{C68CC71E-57FA-4DD3-8519-3CF688B6FBA4}" destId="{1999764A-07CE-41EB-AB76-967CC14BE8A7}" srcOrd="0" destOrd="0" parTransId="{C13DC8EA-F68B-479E-9C01-FD70159803B9}" sibTransId="{C3A6DB1B-52B5-4C46-BC43-73AEBDDBD3BF}"/>
    <dgm:cxn modelId="{9ED6901C-DB2C-41EF-844C-AF1B3CB15F18}" type="presOf" srcId="{16424FED-7B7F-4EBB-B687-38B83072D2E9}" destId="{DA28C860-3AD1-49E5-9982-A367F341878F}" srcOrd="0" destOrd="0" presId="urn:microsoft.com/office/officeart/2018/2/layout/IconLabelDescriptionList"/>
    <dgm:cxn modelId="{67732A25-AFC0-4F3D-85BA-6E4E58754517}" type="presOf" srcId="{530C9DF1-CF98-47BF-9BAF-E8B13E3C93F9}" destId="{136AC66E-6861-4626-8520-BF5F2A2F21A3}" srcOrd="0" destOrd="0" presId="urn:microsoft.com/office/officeart/2018/2/layout/IconLabelDescriptionList"/>
    <dgm:cxn modelId="{B112BA29-D653-47ED-8AE7-972300655C32}" type="presOf" srcId="{A8BB1ED1-4ECC-45F7-B18E-168F238A86B3}" destId="{94DE2785-E0B6-43A1-8FE5-C6B52428204B}" srcOrd="0" destOrd="0" presId="urn:microsoft.com/office/officeart/2018/2/layout/IconLabelDescriptionList"/>
    <dgm:cxn modelId="{F781073C-479D-4EBB-B581-C1B3916A854E}" srcId="{C68CC71E-57FA-4DD3-8519-3CF688B6FBA4}" destId="{16424FED-7B7F-4EBB-B687-38B83072D2E9}" srcOrd="1" destOrd="0" parTransId="{E0FA2D86-63D2-4745-AA3E-8528FEDC309B}" sibTransId="{3F8C623A-6214-4205-ACB9-990456BE6A22}"/>
    <dgm:cxn modelId="{BA2EE75C-FD38-4CA6-B08D-03158B375F99}" type="presOf" srcId="{0EF7467F-41D0-4AEC-A3D2-20BDF82A284C}" destId="{A45393E5-7DB5-4138-927C-75B8F72AE8B1}" srcOrd="0" destOrd="0" presId="urn:microsoft.com/office/officeart/2018/2/layout/IconLabelDescriptionList"/>
    <dgm:cxn modelId="{3CA69F60-A477-4C9A-992B-BE0FC0DFC4B5}" srcId="{1999764A-07CE-41EB-AB76-967CC14BE8A7}" destId="{0EF7467F-41D0-4AEC-A3D2-20BDF82A284C}" srcOrd="0" destOrd="0" parTransId="{DA3CCA9F-7CC7-4D34-B81F-91C8F0F7E6D0}" sibTransId="{19E5D952-F5D1-4CCE-ACA5-F6B2C8F3DD05}"/>
    <dgm:cxn modelId="{D148E258-C967-4ACC-BCF6-11863A9618EA}" type="presOf" srcId="{C68CC71E-57FA-4DD3-8519-3CF688B6FBA4}" destId="{42D9DE21-9306-434B-B5F3-102E49517469}" srcOrd="0" destOrd="0" presId="urn:microsoft.com/office/officeart/2018/2/layout/IconLabelDescriptionList"/>
    <dgm:cxn modelId="{EFBCF17D-9F5C-4F95-BF9A-832FEF8B1F3A}" srcId="{18721BC4-7CAF-4474-8C8F-E5FADB488A45}" destId="{A8BB1ED1-4ECC-45F7-B18E-168F238A86B3}" srcOrd="0" destOrd="0" parTransId="{04EF81A1-3C8D-4687-ADD0-2A8F0317AFF8}" sibTransId="{71405465-751A-41DE-8DBC-C8C772F6B84B}"/>
    <dgm:cxn modelId="{7F855F8B-87BF-4965-8956-1DA92782114D}" srcId="{16424FED-7B7F-4EBB-B687-38B83072D2E9}" destId="{530C9DF1-CF98-47BF-9BAF-E8B13E3C93F9}" srcOrd="0" destOrd="0" parTransId="{82F6C3CC-A526-455F-AE5D-68FB7A4278CE}" sibTransId="{DDC43108-2C1B-4A2A-873C-5D5729CA6687}"/>
    <dgm:cxn modelId="{CF75F5AB-3284-4461-9E66-339FADC3DB52}" type="presOf" srcId="{18721BC4-7CAF-4474-8C8F-E5FADB488A45}" destId="{38246C65-1B1A-4B2C-8763-0BC7EB0129B8}" srcOrd="0" destOrd="0" presId="urn:microsoft.com/office/officeart/2018/2/layout/IconLabelDescriptionList"/>
    <dgm:cxn modelId="{E3580ACB-C862-4F4D-A85D-AFF52A416338}" srcId="{C68CC71E-57FA-4DD3-8519-3CF688B6FBA4}" destId="{18721BC4-7CAF-4474-8C8F-E5FADB488A45}" srcOrd="2" destOrd="0" parTransId="{1131D441-6854-4444-88C1-F89EE786413B}" sibTransId="{87832544-254B-4756-B592-054D7A43D46C}"/>
    <dgm:cxn modelId="{92A6BE81-00B9-4C2A-A584-ACEF9FF85121}" type="presParOf" srcId="{42D9DE21-9306-434B-B5F3-102E49517469}" destId="{A576E24B-D3C7-4E40-BA93-90C9EAC650A0}" srcOrd="0" destOrd="0" presId="urn:microsoft.com/office/officeart/2018/2/layout/IconLabelDescriptionList"/>
    <dgm:cxn modelId="{E351D7D6-8F23-430E-9C80-D513C7BDCC34}" type="presParOf" srcId="{A576E24B-D3C7-4E40-BA93-90C9EAC650A0}" destId="{57F958F9-2D66-4810-93F3-B91AB93B9B0E}" srcOrd="0" destOrd="0" presId="urn:microsoft.com/office/officeart/2018/2/layout/IconLabelDescriptionList"/>
    <dgm:cxn modelId="{02D76113-0E9B-47B2-BE29-10A2E8BA6391}" type="presParOf" srcId="{A576E24B-D3C7-4E40-BA93-90C9EAC650A0}" destId="{B4FA9F49-6DC4-4AAB-B2F6-164DCA5248C4}" srcOrd="1" destOrd="0" presId="urn:microsoft.com/office/officeart/2018/2/layout/IconLabelDescriptionList"/>
    <dgm:cxn modelId="{A01FA238-3C9B-4739-8B8F-FF18F236BD71}" type="presParOf" srcId="{A576E24B-D3C7-4E40-BA93-90C9EAC650A0}" destId="{1ADBC308-7ADF-4044-8130-26C25503879B}" srcOrd="2" destOrd="0" presId="urn:microsoft.com/office/officeart/2018/2/layout/IconLabelDescriptionList"/>
    <dgm:cxn modelId="{2C41779A-AA37-4210-A482-747058DFBCA2}" type="presParOf" srcId="{A576E24B-D3C7-4E40-BA93-90C9EAC650A0}" destId="{5151C696-4387-4B29-A9EE-F8636ADBB5FC}" srcOrd="3" destOrd="0" presId="urn:microsoft.com/office/officeart/2018/2/layout/IconLabelDescriptionList"/>
    <dgm:cxn modelId="{973CEB19-EA25-4F51-8D0B-B9F8A0DCF765}" type="presParOf" srcId="{A576E24B-D3C7-4E40-BA93-90C9EAC650A0}" destId="{A45393E5-7DB5-4138-927C-75B8F72AE8B1}" srcOrd="4" destOrd="0" presId="urn:microsoft.com/office/officeart/2018/2/layout/IconLabelDescriptionList"/>
    <dgm:cxn modelId="{A75541D8-74F2-4752-8A5B-FB4AF564C9D2}" type="presParOf" srcId="{42D9DE21-9306-434B-B5F3-102E49517469}" destId="{96117987-D1AA-43EC-9C3D-4F2986EF0685}" srcOrd="1" destOrd="0" presId="urn:microsoft.com/office/officeart/2018/2/layout/IconLabelDescriptionList"/>
    <dgm:cxn modelId="{30C01602-A7D0-4B7A-9082-4E55C0CA111E}" type="presParOf" srcId="{42D9DE21-9306-434B-B5F3-102E49517469}" destId="{CF251506-5F5D-487F-8F01-5C730E5A9764}" srcOrd="2" destOrd="0" presId="urn:microsoft.com/office/officeart/2018/2/layout/IconLabelDescriptionList"/>
    <dgm:cxn modelId="{2D616991-577F-4566-AEFC-1D78E214F291}" type="presParOf" srcId="{CF251506-5F5D-487F-8F01-5C730E5A9764}" destId="{36B59AB6-619A-42B5-9F00-C4F5982AA0DF}" srcOrd="0" destOrd="0" presId="urn:microsoft.com/office/officeart/2018/2/layout/IconLabelDescriptionList"/>
    <dgm:cxn modelId="{3C732897-A890-4DC1-AF88-DDBD41DB09AA}" type="presParOf" srcId="{CF251506-5F5D-487F-8F01-5C730E5A9764}" destId="{28B39449-0F90-409B-9E34-C8CB979D173C}" srcOrd="1" destOrd="0" presId="urn:microsoft.com/office/officeart/2018/2/layout/IconLabelDescriptionList"/>
    <dgm:cxn modelId="{EEE9A09C-5B99-42DA-B2D4-20BBDB71B3CB}" type="presParOf" srcId="{CF251506-5F5D-487F-8F01-5C730E5A9764}" destId="{DA28C860-3AD1-49E5-9982-A367F341878F}" srcOrd="2" destOrd="0" presId="urn:microsoft.com/office/officeart/2018/2/layout/IconLabelDescriptionList"/>
    <dgm:cxn modelId="{FC0CA776-A17F-4297-B754-0E37655F3FAC}" type="presParOf" srcId="{CF251506-5F5D-487F-8F01-5C730E5A9764}" destId="{8E5D3A5F-1A53-4A53-A92C-0E8087C75FB6}" srcOrd="3" destOrd="0" presId="urn:microsoft.com/office/officeart/2018/2/layout/IconLabelDescriptionList"/>
    <dgm:cxn modelId="{AAE7449B-7B1C-49EC-B03E-4CABF802D91F}" type="presParOf" srcId="{CF251506-5F5D-487F-8F01-5C730E5A9764}" destId="{136AC66E-6861-4626-8520-BF5F2A2F21A3}" srcOrd="4" destOrd="0" presId="urn:microsoft.com/office/officeart/2018/2/layout/IconLabelDescriptionList"/>
    <dgm:cxn modelId="{24390601-D5E1-4ECA-B987-99693852F38D}" type="presParOf" srcId="{42D9DE21-9306-434B-B5F3-102E49517469}" destId="{122F0AC3-C671-4236-B43E-D5A12F830B9F}" srcOrd="3" destOrd="0" presId="urn:microsoft.com/office/officeart/2018/2/layout/IconLabelDescriptionList"/>
    <dgm:cxn modelId="{888CFF0E-64B2-48ED-B099-B9600AE9C8DE}" type="presParOf" srcId="{42D9DE21-9306-434B-B5F3-102E49517469}" destId="{F5165CDE-C3CA-4D6B-ACBB-3C9402AFF397}" srcOrd="4" destOrd="0" presId="urn:microsoft.com/office/officeart/2018/2/layout/IconLabelDescriptionList"/>
    <dgm:cxn modelId="{7D89D5B4-C370-48D0-B17A-1FD8012BBEB8}" type="presParOf" srcId="{F5165CDE-C3CA-4D6B-ACBB-3C9402AFF397}" destId="{D2FF3DB2-7292-4DB1-B9F9-A5A060EDA912}" srcOrd="0" destOrd="0" presId="urn:microsoft.com/office/officeart/2018/2/layout/IconLabelDescriptionList"/>
    <dgm:cxn modelId="{DAE56A06-372A-42C7-92B5-7CF537C0F490}" type="presParOf" srcId="{F5165CDE-C3CA-4D6B-ACBB-3C9402AFF397}" destId="{6FD40FDC-D3F1-453F-8D18-366147DB2915}" srcOrd="1" destOrd="0" presId="urn:microsoft.com/office/officeart/2018/2/layout/IconLabelDescriptionList"/>
    <dgm:cxn modelId="{1ED26733-FB29-431C-B44F-78B15EBE8FE7}" type="presParOf" srcId="{F5165CDE-C3CA-4D6B-ACBB-3C9402AFF397}" destId="{38246C65-1B1A-4B2C-8763-0BC7EB0129B8}" srcOrd="2" destOrd="0" presId="urn:microsoft.com/office/officeart/2018/2/layout/IconLabelDescriptionList"/>
    <dgm:cxn modelId="{B5E1320B-8248-4B29-A2C1-30EDAF2877CB}" type="presParOf" srcId="{F5165CDE-C3CA-4D6B-ACBB-3C9402AFF397}" destId="{16FCBEF7-4266-47A9-B64D-B6E3D2FE3664}" srcOrd="3" destOrd="0" presId="urn:microsoft.com/office/officeart/2018/2/layout/IconLabelDescriptionList"/>
    <dgm:cxn modelId="{361DDFEE-B96B-4679-854A-E8E1C994BD71}" type="presParOf" srcId="{F5165CDE-C3CA-4D6B-ACBB-3C9402AFF397}" destId="{94DE2785-E0B6-43A1-8FE5-C6B52428204B}" srcOrd="4" destOrd="0" presId="urn:microsoft.com/office/officeart/2018/2/layout/IconLabelDescription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A3AA32-B2E0-4436-9C70-E10290B9738D}">
      <dsp:nvSpPr>
        <dsp:cNvPr id="0" name=""/>
        <dsp:cNvSpPr/>
      </dsp:nvSpPr>
      <dsp:spPr>
        <a:xfrm>
          <a:off x="2222283" y="401576"/>
          <a:ext cx="1459944" cy="1298039"/>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rcRect/>
          <a:stretch>
            <a:fillRect t="-9000" b="-9000"/>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2B82035-D88E-4F1E-A569-43601A1C9BC5}">
      <dsp:nvSpPr>
        <dsp:cNvPr id="0" name=""/>
        <dsp:cNvSpPr/>
      </dsp:nvSpPr>
      <dsp:spPr>
        <a:xfrm>
          <a:off x="576828" y="1779333"/>
          <a:ext cx="4637899" cy="420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b="1"/>
          </a:pPr>
          <a:r>
            <a:rPr lang="nl-NL" sz="1900" kern="1200" dirty="0">
              <a:latin typeface="Arial" panose="020B0604020202020204" pitchFamily="34" charset="0"/>
              <a:cs typeface="Arial" panose="020B0604020202020204" pitchFamily="34" charset="0"/>
            </a:rPr>
            <a:t>Ontwikkeling</a:t>
          </a:r>
          <a:r>
            <a:rPr lang="nl-NL" sz="2400" kern="1200" dirty="0">
              <a:latin typeface="Arial" panose="020B0604020202020204" pitchFamily="34" charset="0"/>
              <a:cs typeface="Arial" panose="020B0604020202020204" pitchFamily="34" charset="0"/>
            </a:rPr>
            <a:t> </a:t>
          </a:r>
          <a:r>
            <a:rPr lang="nl-NL" sz="1900" kern="1200" dirty="0">
              <a:latin typeface="Arial" panose="020B0604020202020204" pitchFamily="34" charset="0"/>
              <a:cs typeface="Arial" panose="020B0604020202020204" pitchFamily="34" charset="0"/>
            </a:rPr>
            <a:t>ledenaantal</a:t>
          </a:r>
          <a:endParaRPr lang="en-US" sz="1900" kern="1200" dirty="0">
            <a:latin typeface="Arial" panose="020B0604020202020204" pitchFamily="34" charset="0"/>
            <a:cs typeface="Arial" panose="020B0604020202020204" pitchFamily="34" charset="0"/>
          </a:endParaRPr>
        </a:p>
      </dsp:txBody>
      <dsp:txXfrm>
        <a:off x="576828" y="1779333"/>
        <a:ext cx="4637899" cy="420266"/>
      </dsp:txXfrm>
    </dsp:sp>
    <dsp:sp modelId="{7054E7A5-7551-4ACD-A861-AF5F54AC3C8B}">
      <dsp:nvSpPr>
        <dsp:cNvPr id="0" name=""/>
        <dsp:cNvSpPr/>
      </dsp:nvSpPr>
      <dsp:spPr>
        <a:xfrm>
          <a:off x="1633664" y="2268329"/>
          <a:ext cx="2714221" cy="79013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nl-NL" sz="1700" kern="1200" dirty="0">
              <a:latin typeface="Arial" panose="020B0604020202020204" pitchFamily="34" charset="0"/>
              <a:cs typeface="Arial" panose="020B0604020202020204" pitchFamily="34" charset="0"/>
            </a:rPr>
            <a:t>In 2025 telde de Belangenvereniging </a:t>
          </a:r>
          <a:r>
            <a:rPr lang="nl-NL" sz="1700" b="1" kern="1200" dirty="0">
              <a:solidFill>
                <a:srgbClr val="0BD0D9">
                  <a:lumMod val="50000"/>
                </a:srgbClr>
              </a:solidFill>
              <a:latin typeface="Arial" panose="020B0604020202020204" pitchFamily="34" charset="0"/>
              <a:ea typeface="+mn-ea"/>
              <a:cs typeface="Arial" panose="020B0604020202020204" pitchFamily="34" charset="0"/>
            </a:rPr>
            <a:t>230</a:t>
          </a:r>
          <a:r>
            <a:rPr lang="nl-NL" sz="1700" kern="1200" dirty="0">
              <a:latin typeface="Arial" panose="020B0604020202020204" pitchFamily="34" charset="0"/>
              <a:cs typeface="Arial" panose="020B0604020202020204" pitchFamily="34" charset="0"/>
            </a:rPr>
            <a:t> leden</a:t>
          </a:r>
        </a:p>
        <a:p>
          <a:pPr marL="0" lvl="0" indent="0" algn="ctr" defTabSz="755650">
            <a:lnSpc>
              <a:spcPct val="100000"/>
            </a:lnSpc>
            <a:spcBef>
              <a:spcPct val="0"/>
            </a:spcBef>
            <a:spcAft>
              <a:spcPct val="35000"/>
            </a:spcAft>
            <a:buNone/>
          </a:pPr>
          <a:r>
            <a:rPr lang="nl-NL" sz="1700" b="0" kern="1200" dirty="0">
              <a:latin typeface="Arial"/>
              <a:cs typeface="Arial"/>
            </a:rPr>
            <a:t>In 2026 telt Spankeren 793 inwoners</a:t>
          </a:r>
        </a:p>
      </dsp:txBody>
      <dsp:txXfrm>
        <a:off x="1633664" y="2268329"/>
        <a:ext cx="2714221" cy="790131"/>
      </dsp:txXfrm>
    </dsp:sp>
    <dsp:sp modelId="{EFD7EDD6-A622-49FE-9CA0-5DBB2C45EA4C}">
      <dsp:nvSpPr>
        <dsp:cNvPr id="0" name=""/>
        <dsp:cNvSpPr/>
      </dsp:nvSpPr>
      <dsp:spPr>
        <a:xfrm>
          <a:off x="5685126" y="622151"/>
          <a:ext cx="1440935" cy="1205350"/>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t="-9000" b="-9000"/>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926916A6-EAED-44B7-9090-04A8FEC907E5}">
      <dsp:nvSpPr>
        <dsp:cNvPr id="0" name=""/>
        <dsp:cNvSpPr/>
      </dsp:nvSpPr>
      <dsp:spPr>
        <a:xfrm>
          <a:off x="5119702" y="1810832"/>
          <a:ext cx="2714221" cy="420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b="1"/>
          </a:pPr>
          <a:r>
            <a:rPr lang="nl-NL" sz="1900" kern="1200" dirty="0">
              <a:latin typeface="Arial" panose="020B0604020202020204" pitchFamily="34" charset="0"/>
              <a:cs typeface="Arial" panose="020B0604020202020204" pitchFamily="34" charset="0"/>
            </a:rPr>
            <a:t>Bestuursvergaderingen</a:t>
          </a:r>
          <a:endParaRPr lang="en-US" sz="1900" kern="1200" dirty="0">
            <a:latin typeface="Arial" panose="020B0604020202020204" pitchFamily="34" charset="0"/>
            <a:cs typeface="Arial" panose="020B0604020202020204" pitchFamily="34" charset="0"/>
          </a:endParaRPr>
        </a:p>
      </dsp:txBody>
      <dsp:txXfrm>
        <a:off x="5119702" y="1810832"/>
        <a:ext cx="2714221" cy="420266"/>
      </dsp:txXfrm>
    </dsp:sp>
    <dsp:sp modelId="{883BBE5A-C4A3-412B-8FA9-8033DB5392E5}">
      <dsp:nvSpPr>
        <dsp:cNvPr id="0" name=""/>
        <dsp:cNvSpPr/>
      </dsp:nvSpPr>
      <dsp:spPr>
        <a:xfrm>
          <a:off x="5119702" y="2264202"/>
          <a:ext cx="2714221" cy="752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nl-NL" sz="1700" kern="1200" dirty="0">
              <a:latin typeface="Arial" panose="020B0604020202020204" pitchFamily="34" charset="0"/>
              <a:cs typeface="Arial" panose="020B0604020202020204" pitchFamily="34" charset="0"/>
            </a:rPr>
            <a:t>In 2025 hebben</a:t>
          </a:r>
          <a:r>
            <a:rPr lang="nl-NL" sz="17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rPr>
            <a:t> er </a:t>
          </a:r>
          <a:r>
            <a:rPr lang="nl-NL" sz="1700" b="1" kern="1200" dirty="0">
              <a:solidFill>
                <a:srgbClr val="0BD0D9">
                  <a:lumMod val="50000"/>
                </a:srgbClr>
              </a:solidFill>
              <a:latin typeface="Arial" panose="020B0604020202020204" pitchFamily="34" charset="0"/>
              <a:ea typeface="+mn-ea"/>
              <a:cs typeface="Arial" panose="020B0604020202020204" pitchFamily="34" charset="0"/>
            </a:rPr>
            <a:t>4 </a:t>
          </a:r>
          <a:r>
            <a:rPr lang="nl-NL" sz="1700" kern="1200" dirty="0">
              <a:latin typeface="Arial" panose="020B0604020202020204" pitchFamily="34" charset="0"/>
              <a:cs typeface="Arial" panose="020B0604020202020204" pitchFamily="34" charset="0"/>
            </a:rPr>
            <a:t>bestuursvergaderingen plaatsgevonden</a:t>
          </a:r>
          <a:endParaRPr lang="en-US" sz="1700" kern="1200" dirty="0">
            <a:solidFill>
              <a:srgbClr val="000000">
                <a:hueOff val="0"/>
                <a:satOff val="0"/>
                <a:lumOff val="0"/>
                <a:alphaOff val="0"/>
              </a:srgbClr>
            </a:solidFill>
            <a:latin typeface="Arial" panose="020B0604020202020204" pitchFamily="34" charset="0"/>
            <a:ea typeface="+mn-ea"/>
            <a:cs typeface="Arial" panose="020B0604020202020204" pitchFamily="34" charset="0"/>
          </a:endParaRPr>
        </a:p>
      </dsp:txBody>
      <dsp:txXfrm>
        <a:off x="5119702" y="2264202"/>
        <a:ext cx="2714221" cy="752041"/>
      </dsp:txXfrm>
    </dsp:sp>
    <dsp:sp modelId="{F12D4ACC-8947-45ED-8721-564B7CDD3A79}">
      <dsp:nvSpPr>
        <dsp:cNvPr id="0" name=""/>
        <dsp:cNvSpPr/>
      </dsp:nvSpPr>
      <dsp:spPr>
        <a:xfrm>
          <a:off x="8729232" y="611737"/>
          <a:ext cx="1590471" cy="1203042"/>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rcRect/>
          <a:stretch>
            <a:fillRect t="-9000" b="-9000"/>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7901279-B9E5-4E7A-9E30-510F4EE5DD0E}">
      <dsp:nvSpPr>
        <dsp:cNvPr id="0" name=""/>
        <dsp:cNvSpPr/>
      </dsp:nvSpPr>
      <dsp:spPr>
        <a:xfrm>
          <a:off x="8308913" y="1810254"/>
          <a:ext cx="2714221" cy="42026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44550">
            <a:lnSpc>
              <a:spcPct val="100000"/>
            </a:lnSpc>
            <a:spcBef>
              <a:spcPct val="0"/>
            </a:spcBef>
            <a:spcAft>
              <a:spcPct val="35000"/>
            </a:spcAft>
            <a:buNone/>
            <a:defRPr b="1"/>
          </a:pPr>
          <a:r>
            <a:rPr lang="nl-NL" sz="1900" kern="1200" dirty="0">
              <a:latin typeface="Arial" panose="020B0604020202020204" pitchFamily="34" charset="0"/>
              <a:cs typeface="Arial" panose="020B0604020202020204" pitchFamily="34" charset="0"/>
            </a:rPr>
            <a:t>Informatiebulletin</a:t>
          </a:r>
          <a:endParaRPr lang="en-US" sz="1900" kern="1200" dirty="0">
            <a:latin typeface="Arial" panose="020B0604020202020204" pitchFamily="34" charset="0"/>
            <a:cs typeface="Arial" panose="020B0604020202020204" pitchFamily="34" charset="0"/>
          </a:endParaRPr>
        </a:p>
      </dsp:txBody>
      <dsp:txXfrm>
        <a:off x="8308913" y="1810254"/>
        <a:ext cx="2714221" cy="420266"/>
      </dsp:txXfrm>
    </dsp:sp>
    <dsp:sp modelId="{D236D854-D40D-4A12-BF16-DE7B5847CBA7}">
      <dsp:nvSpPr>
        <dsp:cNvPr id="0" name=""/>
        <dsp:cNvSpPr/>
      </dsp:nvSpPr>
      <dsp:spPr>
        <a:xfrm>
          <a:off x="8308913" y="2263625"/>
          <a:ext cx="2714221" cy="752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nl-NL" sz="1700" kern="1200" dirty="0">
              <a:latin typeface="Arial" panose="020B0604020202020204" pitchFamily="34" charset="0"/>
              <a:cs typeface="Arial" panose="020B0604020202020204" pitchFamily="34" charset="0"/>
            </a:rPr>
            <a:t>In 2025 zijn er </a:t>
          </a:r>
          <a:r>
            <a:rPr lang="nl-NL" sz="1700" b="1" kern="1200" dirty="0">
              <a:solidFill>
                <a:srgbClr val="0BD0D9">
                  <a:lumMod val="50000"/>
                </a:srgbClr>
              </a:solidFill>
              <a:latin typeface="Arial" panose="020B0604020202020204" pitchFamily="34" charset="0"/>
              <a:ea typeface="+mn-ea"/>
              <a:cs typeface="Arial" panose="020B0604020202020204" pitchFamily="34" charset="0"/>
            </a:rPr>
            <a:t>4</a:t>
          </a:r>
          <a:r>
            <a:rPr lang="nl-NL" sz="1700" kern="1200" dirty="0">
              <a:latin typeface="Arial" panose="020B0604020202020204" pitchFamily="34" charset="0"/>
              <a:cs typeface="Arial" panose="020B0604020202020204" pitchFamily="34" charset="0"/>
            </a:rPr>
            <a:t> informatiebulletins uitgebracht </a:t>
          </a:r>
          <a:endParaRPr lang="en-US" sz="1700" kern="1200" dirty="0">
            <a:latin typeface="Arial" panose="020B0604020202020204" pitchFamily="34" charset="0"/>
            <a:cs typeface="Arial" panose="020B0604020202020204" pitchFamily="34" charset="0"/>
          </a:endParaRPr>
        </a:p>
      </dsp:txBody>
      <dsp:txXfrm>
        <a:off x="8308913" y="2263625"/>
        <a:ext cx="2714221" cy="75204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7F958F9-2D66-4810-93F3-B91AB93B9B0E}">
      <dsp:nvSpPr>
        <dsp:cNvPr id="0" name=""/>
        <dsp:cNvSpPr/>
      </dsp:nvSpPr>
      <dsp:spPr>
        <a:xfrm>
          <a:off x="823132" y="265586"/>
          <a:ext cx="1151718" cy="115171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ADBC308-7ADF-4044-8130-26C25503879B}">
      <dsp:nvSpPr>
        <dsp:cNvPr id="0" name=""/>
        <dsp:cNvSpPr/>
      </dsp:nvSpPr>
      <dsp:spPr>
        <a:xfrm>
          <a:off x="3178" y="1535185"/>
          <a:ext cx="3290624" cy="49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nl-NL" sz="1600" kern="1200" dirty="0">
              <a:solidFill>
                <a:schemeClr val="tx1"/>
              </a:solidFill>
              <a:latin typeface="Arial" panose="020B0604020202020204" pitchFamily="34" charset="0"/>
              <a:cs typeface="Arial" panose="020B0604020202020204" pitchFamily="34" charset="0"/>
            </a:rPr>
            <a:t>RONA (Regionaal Overleg Noordelijke Aftakking)</a:t>
          </a:r>
          <a:endParaRPr lang="en-US" sz="1600" kern="1200" dirty="0">
            <a:solidFill>
              <a:schemeClr val="tx1"/>
            </a:solidFill>
            <a:latin typeface="Arial" panose="020B0604020202020204" pitchFamily="34" charset="0"/>
            <a:cs typeface="Arial" panose="020B0604020202020204" pitchFamily="34" charset="0"/>
          </a:endParaRPr>
        </a:p>
      </dsp:txBody>
      <dsp:txXfrm>
        <a:off x="3178" y="1535185"/>
        <a:ext cx="3290624" cy="493593"/>
      </dsp:txXfrm>
    </dsp:sp>
    <dsp:sp modelId="{A45393E5-7DB5-4138-927C-75B8F72AE8B1}">
      <dsp:nvSpPr>
        <dsp:cNvPr id="0" name=""/>
        <dsp:cNvSpPr/>
      </dsp:nvSpPr>
      <dsp:spPr>
        <a:xfrm>
          <a:off x="10285" y="2293345"/>
          <a:ext cx="3290624" cy="1339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77850">
            <a:lnSpc>
              <a:spcPct val="100000"/>
            </a:lnSpc>
            <a:spcBef>
              <a:spcPct val="0"/>
            </a:spcBef>
            <a:spcAft>
              <a:spcPct val="35000"/>
            </a:spcAft>
            <a:buNone/>
          </a:pPr>
          <a:r>
            <a:rPr lang="nl-NL" sz="1300" kern="1200" dirty="0">
              <a:solidFill>
                <a:schemeClr val="tx1"/>
              </a:solidFill>
              <a:latin typeface="Arial" panose="020B0604020202020204" pitchFamily="34" charset="0"/>
              <a:cs typeface="Arial" panose="020B0604020202020204" pitchFamily="34" charset="0"/>
            </a:rPr>
            <a:t>Door de activiteiten van RONA is de lokale en provinciale politiek gemobiliseerd tegen uitbreiding </a:t>
          </a:r>
          <a:r>
            <a:rPr lang="nl-NL" sz="1400" kern="1200" dirty="0">
              <a:solidFill>
                <a:schemeClr val="tx1"/>
              </a:solidFill>
              <a:latin typeface="Arial" panose="020B0604020202020204" pitchFamily="34" charset="0"/>
              <a:cs typeface="Arial" panose="020B0604020202020204" pitchFamily="34" charset="0"/>
            </a:rPr>
            <a:t>van</a:t>
          </a:r>
          <a:r>
            <a:rPr lang="nl-NL" sz="1300" kern="1200" dirty="0">
              <a:solidFill>
                <a:schemeClr val="tx1"/>
              </a:solidFill>
              <a:latin typeface="Arial" panose="020B0604020202020204" pitchFamily="34" charset="0"/>
              <a:cs typeface="Arial" panose="020B0604020202020204" pitchFamily="34" charset="0"/>
            </a:rPr>
            <a:t> het goederenvervoer.  Het bestuur volgt de ontwikkelingen.</a:t>
          </a:r>
          <a:endParaRPr lang="en-US" sz="1300" kern="1200" dirty="0">
            <a:solidFill>
              <a:schemeClr val="tx1"/>
            </a:solidFill>
            <a:latin typeface="Arial" panose="020B0604020202020204" pitchFamily="34" charset="0"/>
            <a:cs typeface="Arial" panose="020B0604020202020204" pitchFamily="34" charset="0"/>
          </a:endParaRPr>
        </a:p>
      </dsp:txBody>
      <dsp:txXfrm>
        <a:off x="10285" y="2293345"/>
        <a:ext cx="3290624" cy="1339251"/>
      </dsp:txXfrm>
    </dsp:sp>
    <dsp:sp modelId="{36B59AB6-619A-42B5-9F00-C4F5982AA0DF}">
      <dsp:nvSpPr>
        <dsp:cNvPr id="0" name=""/>
        <dsp:cNvSpPr/>
      </dsp:nvSpPr>
      <dsp:spPr>
        <a:xfrm>
          <a:off x="4842150" y="370450"/>
          <a:ext cx="1151718" cy="115171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28C860-3AD1-49E5-9982-A367F341878F}">
      <dsp:nvSpPr>
        <dsp:cNvPr id="0" name=""/>
        <dsp:cNvSpPr/>
      </dsp:nvSpPr>
      <dsp:spPr>
        <a:xfrm>
          <a:off x="3869662" y="1535185"/>
          <a:ext cx="3290624" cy="49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nl-NL" sz="1600" kern="1200" dirty="0">
              <a:solidFill>
                <a:schemeClr val="tx1"/>
              </a:solidFill>
              <a:latin typeface="Arial" panose="020B0604020202020204" pitchFamily="34" charset="0"/>
              <a:cs typeface="Arial" panose="020B0604020202020204" pitchFamily="34" charset="0"/>
            </a:rPr>
            <a:t>DKK (Vereniging Dorpen en Kleine Kernen in Gelderland)</a:t>
          </a:r>
          <a:endParaRPr lang="en-US" sz="1600" kern="1200" dirty="0">
            <a:solidFill>
              <a:schemeClr val="tx1"/>
            </a:solidFill>
            <a:latin typeface="Arial" panose="020B0604020202020204" pitchFamily="34" charset="0"/>
            <a:cs typeface="Arial" panose="020B0604020202020204" pitchFamily="34" charset="0"/>
          </a:endParaRPr>
        </a:p>
      </dsp:txBody>
      <dsp:txXfrm>
        <a:off x="3869662" y="1535185"/>
        <a:ext cx="3290624" cy="493593"/>
      </dsp:txXfrm>
    </dsp:sp>
    <dsp:sp modelId="{136AC66E-6861-4626-8520-BF5F2A2F21A3}">
      <dsp:nvSpPr>
        <dsp:cNvPr id="0" name=""/>
        <dsp:cNvSpPr/>
      </dsp:nvSpPr>
      <dsp:spPr>
        <a:xfrm>
          <a:off x="3879929" y="2309965"/>
          <a:ext cx="3290624" cy="1339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77850">
            <a:lnSpc>
              <a:spcPct val="100000"/>
            </a:lnSpc>
            <a:spcBef>
              <a:spcPct val="0"/>
            </a:spcBef>
            <a:spcAft>
              <a:spcPct val="35000"/>
            </a:spcAft>
            <a:buNone/>
          </a:pPr>
          <a:r>
            <a:rPr lang="nl-NL" sz="1300" kern="1200" dirty="0">
              <a:solidFill>
                <a:schemeClr val="tx1"/>
              </a:solidFill>
              <a:latin typeface="Arial"/>
              <a:cs typeface="Arial"/>
            </a:rPr>
            <a:t>De vereniging Dorpen en Kleine Kernen Gelderland is een organisatie met dorpsverenigingen als lid. Haar doel is de leefbaarheid van het platteland in Gelderland in stand te houden en te verbeteren. De BS is lid van de vereniging. Het bestuur neemt deel aan de ALV.</a:t>
          </a:r>
          <a:endParaRPr lang="en-US" sz="1300" kern="1200" dirty="0">
            <a:solidFill>
              <a:schemeClr val="tx1"/>
            </a:solidFill>
            <a:latin typeface="Arial" panose="020B0604020202020204" pitchFamily="34" charset="0"/>
            <a:cs typeface="Arial" panose="020B0604020202020204" pitchFamily="34" charset="0"/>
          </a:endParaRPr>
        </a:p>
      </dsp:txBody>
      <dsp:txXfrm>
        <a:off x="3879929" y="2309965"/>
        <a:ext cx="3290624" cy="1339251"/>
      </dsp:txXfrm>
    </dsp:sp>
    <dsp:sp modelId="{D2FF3DB2-7292-4DB1-B9F9-A5A060EDA912}">
      <dsp:nvSpPr>
        <dsp:cNvPr id="0" name=""/>
        <dsp:cNvSpPr/>
      </dsp:nvSpPr>
      <dsp:spPr>
        <a:xfrm>
          <a:off x="8327278" y="437180"/>
          <a:ext cx="1151718" cy="115171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2222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38246C65-1B1A-4B2C-8763-0BC7EB0129B8}">
      <dsp:nvSpPr>
        <dsp:cNvPr id="0" name=""/>
        <dsp:cNvSpPr/>
      </dsp:nvSpPr>
      <dsp:spPr>
        <a:xfrm>
          <a:off x="7736146" y="1535185"/>
          <a:ext cx="3290624" cy="49359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11200">
            <a:lnSpc>
              <a:spcPct val="100000"/>
            </a:lnSpc>
            <a:spcBef>
              <a:spcPct val="0"/>
            </a:spcBef>
            <a:spcAft>
              <a:spcPct val="35000"/>
            </a:spcAft>
            <a:buNone/>
            <a:defRPr b="1"/>
          </a:pPr>
          <a:r>
            <a:rPr lang="nl-NL" sz="1600" kern="1200" dirty="0">
              <a:solidFill>
                <a:schemeClr val="tx1"/>
              </a:solidFill>
              <a:latin typeface="Arial" panose="020B0604020202020204" pitchFamily="34" charset="0"/>
              <a:cs typeface="Arial" panose="020B0604020202020204" pitchFamily="34" charset="0"/>
            </a:rPr>
            <a:t>Bestuur Dorpshuis</a:t>
          </a:r>
          <a:endParaRPr lang="en-US" sz="1600" kern="1200" dirty="0">
            <a:solidFill>
              <a:schemeClr val="tx1"/>
            </a:solidFill>
            <a:latin typeface="Arial" panose="020B0604020202020204" pitchFamily="34" charset="0"/>
            <a:cs typeface="Arial" panose="020B0604020202020204" pitchFamily="34" charset="0"/>
          </a:endParaRPr>
        </a:p>
      </dsp:txBody>
      <dsp:txXfrm>
        <a:off x="7736146" y="1535185"/>
        <a:ext cx="3290624" cy="493593"/>
      </dsp:txXfrm>
    </dsp:sp>
    <dsp:sp modelId="{94DE2785-E0B6-43A1-8FE5-C6B52428204B}">
      <dsp:nvSpPr>
        <dsp:cNvPr id="0" name=""/>
        <dsp:cNvSpPr/>
      </dsp:nvSpPr>
      <dsp:spPr>
        <a:xfrm>
          <a:off x="7729039" y="2311559"/>
          <a:ext cx="3290624" cy="133925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533400" rtl="0">
            <a:lnSpc>
              <a:spcPct val="100000"/>
            </a:lnSpc>
            <a:spcBef>
              <a:spcPct val="0"/>
            </a:spcBef>
            <a:spcAft>
              <a:spcPct val="35000"/>
            </a:spcAft>
            <a:buNone/>
          </a:pPr>
          <a:r>
            <a:rPr lang="nl-NL" sz="1200" b="0" kern="1200" dirty="0">
              <a:solidFill>
                <a:schemeClr val="tx1"/>
              </a:solidFill>
              <a:latin typeface="Arial"/>
              <a:cs typeface="Arial"/>
            </a:rPr>
            <a:t>De vertegenwoordiging van de Belangenvereniging Spankeren in het bestuur van het Dorpshuis werd het afgelopen jaar ingevuld door Martijn den Duijn</a:t>
          </a:r>
          <a:endParaRPr lang="en-US" sz="1200" b="0" kern="1200" dirty="0">
            <a:solidFill>
              <a:schemeClr val="tx1"/>
            </a:solidFill>
            <a:latin typeface="Arial"/>
            <a:cs typeface="Arial"/>
          </a:endParaRPr>
        </a:p>
      </dsp:txBody>
      <dsp:txXfrm>
        <a:off x="7729039" y="2311559"/>
        <a:ext cx="3290624" cy="1339251"/>
      </dsp:txXfrm>
    </dsp:sp>
  </dsp:spTree>
</dsp:drawing>
</file>

<file path=ppt/diagrams/layout1.xml><?xml version="1.0" encoding="utf-8"?>
<dgm:layoutDef xmlns:dgm="http://schemas.openxmlformats.org/drawingml/2006/diagram" xmlns:a="http://schemas.openxmlformats.org/drawingml/2006/main" uniqueId="urn:microsoft.com/office/officeart/2018/5/layout/CenteredIconLabelDescriptionList">
  <dgm:title val="Centered 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ctrX" for="ch" forName="iconRect" refType="w" fact="0.5"/>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LabelDescriptionList">
  <dgm:title val="Icon Label Description List"/>
  <dgm:desc val="Use to show non-sequential or grouped chunks of information. The placeholder holds an icon or small picture, and corresponding text boxes show Level 1 and Level 2 text respectively. Works well for minimal Level 1 text accompanied by lengthier Level two text."/>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if>
      <dgm:else name="Name2">
        <dgm:alg type="lin">
          <dgm:param type="linDir" val="fromR"/>
        </dgm:alg>
      </dgm:else>
    </dgm:choose>
    <dgm:shape xmlns:r="http://schemas.openxmlformats.org/officeDocument/2006/relationships" r:blip="">
      <dgm:adjLst/>
    </dgm:shape>
    <dgm:presOf/>
    <dgm:constrLst>
      <dgm:constr type="h" for="ch" forName="compNode" refType="h" fact="0.45"/>
      <dgm:constr type="w" for="ch" forName="compNode" val="120"/>
      <dgm:constr type="w" for="ch" forName="sibTrans" refType="w" refFor="ch" refForName="compNode" fact="0.175"/>
      <dgm:constr type="primFontSz" for="des" forName="parTx" val="36"/>
      <dgm:constr type="primFontSz" for="des" forName="desTx" refType="primFontSz" refFor="des" refForName="parTx" op="lte" fact="0.75"/>
      <dgm:constr type="h" for="des" forName="compNode" op="equ"/>
      <dgm:constr type="h" for="des" forName="iconRect" op="equ"/>
      <dgm:constr type="w" for="des" forName="iconRect" op="equ"/>
      <dgm:constr type="h" for="des" forName="iconSpace" op="equ"/>
      <dgm:constr type="h" for="des" forName="parTx" op="equ"/>
      <dgm:constr type="h" for="des" forName="txSpace" op="equ"/>
      <dgm:constr type="h" for="des" forName="desTx" op="equ"/>
    </dgm:constrLst>
    <dgm:ruleLst>
      <dgm:rule type="w" for="ch" forName="compNode" val="0" fact="NaN" max="NaN"/>
    </dgm:ruleLst>
    <dgm:forEach name="Name3" axis="ch" ptType="node">
      <dgm:layoutNode name="compNode">
        <dgm:alg type="composite"/>
        <dgm:shape xmlns:r="http://schemas.openxmlformats.org/officeDocument/2006/relationships" r:blip="">
          <dgm:adjLst/>
        </dgm:shape>
        <dgm:presOf axis="self"/>
        <dgm:constrLst>
          <dgm:constr type="w" for="ch" forName="iconRect" refType="w" fact="0.35"/>
          <dgm:constr type="h" for="ch" forName="iconRect" refType="w" refFor="ch" refForName="iconRect"/>
          <dgm:constr type="l" for="ch" forName="iconRect"/>
          <dgm:constr type="t" for="ch" forName="iconRect"/>
          <dgm:constr type="w" for="ch" forName="iconSpace" refType="w"/>
          <dgm:constr type="h" for="ch" forName="iconSpace" refType="h" fact="0.043"/>
          <dgm:constr type="l" for="ch" forName="iconSpace"/>
          <dgm:constr type="t" for="ch" forName="iconSpace" refType="b" refFor="ch" refForName="iconRect"/>
          <dgm:constr type="w" for="ch" forName="parTx" refType="w"/>
          <dgm:constr type="h" for="ch" forName="parTx" refType="w" fact="0.15"/>
          <dgm:constr type="l" for="ch" forName="parTx"/>
          <dgm:constr type="t" for="ch" forName="parTx" refType="b" refFor="ch" refForName="iconSpace"/>
          <dgm:constr type="h" for="ch" forName="txSpace" refType="h" fact="0.02"/>
          <dgm:constr type="w" for="ch" forName="txSpace" refType="w"/>
          <dgm:constr type="l" for="ch" forName="txSpace"/>
          <dgm:constr type="t" for="ch" forName="txSpace" refType="b" refFor="ch" refForName="parTx"/>
          <dgm:constr type="w" for="ch" forName="desTx" refType="w"/>
          <dgm:constr type="l" for="ch" forName="desTx"/>
          <dgm:constr type="t" for="ch" forName="desTx" refType="b" refFor="ch" refForName="txSpace"/>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iconSpace">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4" fact="NaN" max="NaN"/>
            <dgm:rule type="h" val="INF" fact="NaN" max="NaN"/>
          </dgm:ruleLst>
        </dgm:layoutNode>
        <dgm:layoutNode name="txSpace">
          <dgm:alg type="sp"/>
          <dgm:shape xmlns:r="http://schemas.openxmlformats.org/officeDocument/2006/relationships" r:blip="">
            <dgm:adjLst/>
          </dgm:shape>
          <dgm:presOf/>
          <dgm:constrLst/>
          <dgm:ruleLst/>
        </dgm:layoutNode>
        <dgm:layoutNode name="desTx" styleLbl="revTx">
          <dgm:varLst/>
          <dgm:alg type="tx">
            <dgm:param type="stBulletLvl" val="0"/>
            <dgm:param type="txAnchorVert" val="t"/>
            <dgm:param type="parTxLTRAlign" val="l"/>
            <dgm:param type="shpTxLTRAlignCh" val="l"/>
            <dgm:param type="parTxRTLAlign" val="r"/>
            <dgm:param type="shpTxRTLAlignCh" val="r"/>
          </dgm:alg>
          <dgm:shape xmlns:r="http://schemas.openxmlformats.org/officeDocument/2006/relationships" type="rect" r:blip="">
            <dgm:adjLst/>
          </dgm:shape>
          <dgm:presOf axis="des" ptType="node"/>
          <dgm:constrLst>
            <dgm:constr type="secFontSz" refType="primFontSz"/>
            <dgm:constr type="lMarg"/>
            <dgm:constr type="rMarg"/>
            <dgm:constr type="tMarg"/>
            <dgm:constr type="bMarg"/>
          </dgm:constrLst>
          <dgm:ruleLst>
            <dgm:rule type="primFontSz" val="NaN" fact="NaN" max="17"/>
            <dgm:rule type="h" val="INF" fact="NaN" max="NaN"/>
          </dgm:ruleLst>
        </dgm:layoutNode>
      </dgm:layoutNode>
      <dgm:forEach name="Name4"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b="1"/>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nl-NL"/>
              <a:t>Klik om stijl te bewerken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Klikken om de ondertitelstijl van het model te bewerken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B61BEF0D-F0BB-DE4B-95CE-6DB70DBA9567}" type="datetimeFigureOut">
              <a:rPr lang="en-US" smtClean="0"/>
              <a:pPr/>
              <a:t>6/10/2026</a:t>
            </a:fld>
            <a:endParaRPr lang="en-US" dirty="0"/>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7573794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384058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B61BEF0D-F0BB-DE4B-95CE-6DB70DBA9567}" type="datetimeFigureOut">
              <a:rPr lang="en-US" smtClean="0"/>
              <a:pPr/>
              <a:t>6/10/2026</a:t>
            </a:fld>
            <a:endParaRPr lang="en-US" dirty="0"/>
          </a:p>
        </p:txBody>
      </p:sp>
      <p:sp>
        <p:nvSpPr>
          <p:cNvPr id="5" name="Footer Placeholder 4"/>
          <p:cNvSpPr>
            <a:spLocks noGrp="1"/>
          </p:cNvSpPr>
          <p:nvPr>
            <p:ph type="ftr" sz="quarter" idx="11"/>
          </p:nvPr>
        </p:nvSpPr>
        <p:spPr>
          <a:xfrm>
            <a:off x="774923" y="5951811"/>
            <a:ext cx="7896279" cy="365125"/>
          </a:xfrm>
        </p:spPr>
        <p:txBody>
          <a:bodyPr/>
          <a:lstStyle/>
          <a:p>
            <a:endParaRPr lang="en-US" dirty="0"/>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482940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itle 1"/>
          <p:cNvSpPr>
            <a:spLocks noGrp="1"/>
          </p:cNvSpPr>
          <p:nvPr>
            <p:ph type="title"/>
          </p:nvPr>
        </p:nvSpPr>
        <p:spPr>
          <a:xfrm>
            <a:off x="581192" y="702156"/>
            <a:ext cx="11029616" cy="1013800"/>
          </a:xfrm>
        </p:spPr>
        <p:txBody>
          <a:bodyPr/>
          <a:lstStyle/>
          <a:p>
            <a:r>
              <a:rPr lang="nl-NL"/>
              <a:t>Klik om stijl te bewerken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6/10/2026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558300" y="5956137"/>
            <a:ext cx="1052508" cy="365125"/>
          </a:xfrm>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55035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nl-NL"/>
              <a:t>Klik om stijl te bewerken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6/10/2026</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4598238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nl-NL"/>
              <a:t>Klik om stijl te bewerken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6/10/2026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678914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nl-NL"/>
              <a:t>Klik om stijl te bewerken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6/10/2026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3320360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6/10/2026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0446507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6/10/2026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4080799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nl-NL"/>
              <a:t>Klik om stijl te bewerken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B61BEF0D-F0BB-DE4B-95CE-6DB70DBA9567}" type="datetimeFigureOut">
              <a:rPr lang="en-US" smtClean="0"/>
              <a:pPr/>
              <a:t>6/10/2026</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1655445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nl-NL"/>
              <a:t>Klik om stijl te bewerken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61BEF0D-F0BB-DE4B-95CE-6DB70DBA9567}" type="datetimeFigureOut">
              <a:rPr lang="en-US" smtClean="0"/>
              <a:pPr/>
              <a:t>6/10/2026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‹nr.›</a:t>
            </a:fld>
            <a:endParaRPr lang="en-US" dirty="0"/>
          </a:p>
        </p:txBody>
      </p:sp>
    </p:spTree>
    <p:extLst>
      <p:ext uri="{BB962C8B-B14F-4D97-AF65-F5344CB8AC3E}">
        <p14:creationId xmlns:p14="http://schemas.microsoft.com/office/powerpoint/2010/main" val="28952007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emf"/><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8" name="Object 7" hidden="1">
            <a:extLst>
              <a:ext uri="{FF2B5EF4-FFF2-40B4-BE49-F238E27FC236}">
                <a16:creationId xmlns:a16="http://schemas.microsoft.com/office/drawing/2014/main" id="{E0231316-8B57-E53E-9D67-1074C5C52C92}"/>
              </a:ext>
            </a:extLst>
          </p:cNvPr>
          <p:cNvGraphicFramePr>
            <a:graphicFrameLocks noChangeAspect="1"/>
          </p:cNvGraphicFramePr>
          <p:nvPr userDrawn="1">
            <p:custDataLst>
              <p:tags r:id="rId13"/>
            </p:custDataLst>
            <p:extLst>
              <p:ext uri="{D42A27DB-BD31-4B8C-83A1-F6EECF244321}">
                <p14:modId xmlns:p14="http://schemas.microsoft.com/office/powerpoint/2010/main" val="134768068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14" imgW="429" imgH="429" progId="TCLayout.ActiveDocument.1">
                  <p:embed/>
                </p:oleObj>
              </mc:Choice>
              <mc:Fallback>
                <p:oleObj name="think-cell Slide" r:id="rId14" imgW="429" imgH="429" progId="TCLayout.ActiveDocument.1">
                  <p:embed/>
                  <p:pic>
                    <p:nvPicPr>
                      <p:cNvPr id="8" name="Object 7" hidden="1">
                        <a:extLst>
                          <a:ext uri="{FF2B5EF4-FFF2-40B4-BE49-F238E27FC236}">
                            <a16:creationId xmlns:a16="http://schemas.microsoft.com/office/drawing/2014/main" id="{E0231316-8B57-E53E-9D67-1074C5C52C92}"/>
                          </a:ext>
                        </a:extLst>
                      </p:cNvPr>
                      <p:cNvPicPr/>
                      <p:nvPr/>
                    </p:nvPicPr>
                    <p:blipFill>
                      <a:blip r:embed="rId15"/>
                      <a:stretch>
                        <a:fillRect/>
                      </a:stretch>
                    </p:blipFill>
                    <p:spPr>
                      <a:xfrm>
                        <a:off x="1588" y="1588"/>
                        <a:ext cx="1588" cy="1588"/>
                      </a:xfrm>
                      <a:prstGeom prst="rect">
                        <a:avLst/>
                      </a:prstGeom>
                    </p:spPr>
                  </p:pic>
                </p:oleObj>
              </mc:Fallback>
            </mc:AlternateContent>
          </a:graphicData>
        </a:graphic>
      </p:graphicFrame>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nl-NL"/>
              <a:t>Klik om stijl te bewerken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B61BEF0D-F0BB-DE4B-95CE-6DB70DBA9567}" type="datetimeFigureOut">
              <a:rPr lang="en-US" smtClean="0"/>
              <a:pPr/>
              <a:t>6/10/2026</a:t>
            </a:fld>
            <a:endParaRPr lang="en-US" dirty="0"/>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en-US" dirty="0"/>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D57F1E4F-1CFF-5643-939E-217C01CDF565}" type="slidenum">
              <a:rPr lang="en-US" smtClean="0"/>
              <a:pPr/>
              <a:t>‹nr.›</a:t>
            </a:fld>
            <a:endParaRPr lang="en-US" dirty="0"/>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Tree>
    <p:extLst>
      <p:ext uri="{BB962C8B-B14F-4D97-AF65-F5344CB8AC3E}">
        <p14:creationId xmlns:p14="http://schemas.microsoft.com/office/powerpoint/2010/main" val="197917679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7.xml"/><Relationship Id="rId1" Type="http://schemas.openxmlformats.org/officeDocument/2006/relationships/tags" Target="../tags/tag4.xml"/><Relationship Id="rId5" Type="http://schemas.openxmlformats.org/officeDocument/2006/relationships/image" Target="../media/image12.png"/><Relationship Id="rId4" Type="http://schemas.openxmlformats.org/officeDocument/2006/relationships/image" Target="../media/image11.emf"/></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3.sv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sv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tags" Target="../tags/tag3.xml"/><Relationship Id="rId5" Type="http://schemas.openxmlformats.org/officeDocument/2006/relationships/image" Target="../media/image2.png"/><Relationship Id="rId4" Type="http://schemas.openxmlformats.org/officeDocument/2006/relationships/image" Target="../media/image1.emf"/></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05CC69A-7C3C-481C-BFD9-3E60E5704C66}"/>
              </a:ext>
            </a:extLst>
          </p:cNvPr>
          <p:cNvSpPr>
            <a:spLocks noGrp="1"/>
          </p:cNvSpPr>
          <p:nvPr>
            <p:ph type="ctrTitle"/>
          </p:nvPr>
        </p:nvSpPr>
        <p:spPr>
          <a:xfrm>
            <a:off x="599225" y="5327981"/>
            <a:ext cx="10993549" cy="1030472"/>
          </a:xfrm>
        </p:spPr>
        <p:txBody>
          <a:bodyPr>
            <a:normAutofit fontScale="90000"/>
          </a:bodyPr>
          <a:lstStyle/>
          <a:p>
            <a:pPr algn="ctr"/>
            <a:r>
              <a:rPr lang="nl-NL" sz="6000" dirty="0">
                <a:solidFill>
                  <a:schemeClr val="bg1"/>
                </a:solidFill>
                <a:latin typeface="Arial" panose="020B0604020202020204" pitchFamily="34" charset="0"/>
                <a:cs typeface="Arial" panose="020B0604020202020204" pitchFamily="34" charset="0"/>
              </a:rPr>
              <a:t>Jaarverslag 2025</a:t>
            </a:r>
            <a:br>
              <a:rPr lang="nl-NL" dirty="0">
                <a:solidFill>
                  <a:schemeClr val="bg2"/>
                </a:solidFill>
              </a:rPr>
            </a:br>
            <a:endParaRPr lang="nl-NL" dirty="0">
              <a:solidFill>
                <a:schemeClr val="bg1"/>
              </a:solidFill>
            </a:endParaRPr>
          </a:p>
        </p:txBody>
      </p:sp>
      <p:sp useBgFill="1">
        <p:nvSpPr>
          <p:cNvPr id="16" name="Rectangle 11">
            <a:extLst>
              <a:ext uri="{FF2B5EF4-FFF2-40B4-BE49-F238E27FC236}">
                <a16:creationId xmlns:a16="http://schemas.microsoft.com/office/drawing/2014/main" id="{B916921E-0792-45DC-AB86-1F53A5A7D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23900"/>
            <a:ext cx="12192000" cy="37081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Afbeelding 6" descr="Afbeelding met tekst, teken  Automatisch gegenereerde beschrijving">
            <a:extLst>
              <a:ext uri="{FF2B5EF4-FFF2-40B4-BE49-F238E27FC236}">
                <a16:creationId xmlns:a16="http://schemas.microsoft.com/office/drawing/2014/main" id="{A7CC0BC4-6D78-5344-B4C6-3F981814B7C1}"/>
              </a:ext>
            </a:extLst>
          </p:cNvPr>
          <p:cNvPicPr>
            <a:picLocks noChangeAspect="1"/>
          </p:cNvPicPr>
          <p:nvPr/>
        </p:nvPicPr>
        <p:blipFill>
          <a:blip r:embed="rId2"/>
          <a:stretch>
            <a:fillRect/>
          </a:stretch>
        </p:blipFill>
        <p:spPr>
          <a:xfrm>
            <a:off x="461639" y="1619802"/>
            <a:ext cx="11265763" cy="1774354"/>
          </a:xfrm>
          <a:prstGeom prst="rect">
            <a:avLst/>
          </a:prstGeom>
        </p:spPr>
      </p:pic>
    </p:spTree>
    <p:extLst>
      <p:ext uri="{BB962C8B-B14F-4D97-AF65-F5344CB8AC3E}">
        <p14:creationId xmlns:p14="http://schemas.microsoft.com/office/powerpoint/2010/main" val="229537710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kstvak 1">
            <a:extLst>
              <a:ext uri="{FF2B5EF4-FFF2-40B4-BE49-F238E27FC236}">
                <a16:creationId xmlns:a16="http://schemas.microsoft.com/office/drawing/2014/main" id="{13ED17DF-442A-4F6B-B371-27B21EC6710F}"/>
              </a:ext>
            </a:extLst>
          </p:cNvPr>
          <p:cNvSpPr txBox="1"/>
          <p:nvPr/>
        </p:nvSpPr>
        <p:spPr>
          <a:xfrm>
            <a:off x="426071" y="1074509"/>
            <a:ext cx="4925248" cy="1323439"/>
          </a:xfrm>
          <a:prstGeom prst="rect">
            <a:avLst/>
          </a:prstGeom>
          <a:noFill/>
        </p:spPr>
        <p:txBody>
          <a:bodyPr wrap="square" rtlCol="0">
            <a:spAutoFit/>
          </a:bodyPr>
          <a:lstStyle/>
          <a:p>
            <a:r>
              <a:rPr lang="nl-NL" sz="2000" b="1" dirty="0">
                <a:latin typeface="Arial" panose="020B0604020202020204" pitchFamily="34" charset="0"/>
                <a:ea typeface="Geneva" panose="020B0503030404040204" pitchFamily="34" charset="0"/>
                <a:cs typeface="Arial" panose="020B0604020202020204" pitchFamily="34" charset="0"/>
              </a:rPr>
              <a:t>De kascontrole over boekjaar 2025 heeft plaatsgevonden op 19 mei 2026, uitgevoerd door Frank Willems en Tjibbe de Boer. </a:t>
            </a:r>
          </a:p>
          <a:p>
            <a:endParaRPr lang="nl-NL" sz="2000" dirty="0">
              <a:solidFill>
                <a:schemeClr val="accent1">
                  <a:lumMod val="75000"/>
                </a:schemeClr>
              </a:solidFill>
              <a:latin typeface="Arial" panose="020B0604020202020204" pitchFamily="34" charset="0"/>
              <a:ea typeface="Geneva" panose="020B0503030404040204" pitchFamily="34" charset="0"/>
              <a:cs typeface="Arial" panose="020B0604020202020204" pitchFamily="34" charset="0"/>
            </a:endParaRPr>
          </a:p>
          <a:p>
            <a:r>
              <a:rPr lang="nl-NL" sz="2000" i="1" dirty="0">
                <a:solidFill>
                  <a:srgbClr val="FF0000"/>
                </a:solidFill>
                <a:latin typeface="Arial" panose="020B0604020202020204" pitchFamily="34" charset="0"/>
                <a:ea typeface="Geneva" panose="020B0503030404040204" pitchFamily="34" charset="0"/>
                <a:cs typeface="Arial" panose="020B0604020202020204" pitchFamily="34" charset="0"/>
              </a:rPr>
              <a:t>Bedankt Frank en Tjibbe</a:t>
            </a:r>
          </a:p>
        </p:txBody>
      </p:sp>
      <p:sp>
        <p:nvSpPr>
          <p:cNvPr id="3" name="Tekstvak 2">
            <a:extLst>
              <a:ext uri="{FF2B5EF4-FFF2-40B4-BE49-F238E27FC236}">
                <a16:creationId xmlns:a16="http://schemas.microsoft.com/office/drawing/2014/main" id="{94FE87A1-5790-5ABE-39F1-5146C0FB1864}"/>
              </a:ext>
            </a:extLst>
          </p:cNvPr>
          <p:cNvSpPr txBox="1"/>
          <p:nvPr/>
        </p:nvSpPr>
        <p:spPr>
          <a:xfrm>
            <a:off x="426071" y="5121771"/>
            <a:ext cx="4925248" cy="707886"/>
          </a:xfrm>
          <a:prstGeom prst="rect">
            <a:avLst/>
          </a:prstGeom>
          <a:noFill/>
        </p:spPr>
        <p:txBody>
          <a:bodyPr wrap="square" rtlCol="0">
            <a:spAutoFit/>
          </a:bodyPr>
          <a:lstStyle/>
          <a:p>
            <a:r>
              <a:rPr lang="nl-NL" sz="2000" b="1" dirty="0">
                <a:latin typeface="Arial" panose="020B0604020202020204" pitchFamily="34" charset="0"/>
                <a:ea typeface="Geneva" panose="020B0503030404040204" pitchFamily="34" charset="0"/>
                <a:cs typeface="Arial" panose="020B0604020202020204" pitchFamily="34" charset="0"/>
              </a:rPr>
              <a:t>Voorstel kascommissie 2027 </a:t>
            </a:r>
          </a:p>
          <a:p>
            <a:r>
              <a:rPr lang="nl-NL" sz="2000" i="1" dirty="0">
                <a:solidFill>
                  <a:srgbClr val="FF0000"/>
                </a:solidFill>
                <a:latin typeface="Arial" panose="020B0604020202020204" pitchFamily="34" charset="0"/>
                <a:ea typeface="Geneva" panose="020B0503030404040204" pitchFamily="34" charset="0"/>
                <a:cs typeface="Arial" panose="020B0604020202020204" pitchFamily="34" charset="0"/>
              </a:rPr>
              <a:t>Frank Willems &amp; nieuw lid gezocht</a:t>
            </a:r>
          </a:p>
        </p:txBody>
      </p:sp>
    </p:spTree>
    <p:extLst>
      <p:ext uri="{BB962C8B-B14F-4D97-AF65-F5344CB8AC3E}">
        <p14:creationId xmlns:p14="http://schemas.microsoft.com/office/powerpoint/2010/main" val="89631369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35D01C-4AF9-754B-936C-91685D017464}"/>
              </a:ext>
            </a:extLst>
          </p:cNvPr>
          <p:cNvSpPr>
            <a:spLocks noGrp="1"/>
          </p:cNvSpPr>
          <p:nvPr>
            <p:ph type="title"/>
          </p:nvPr>
        </p:nvSpPr>
        <p:spPr/>
        <p:txBody>
          <a:bodyPr/>
          <a:lstStyle/>
          <a:p>
            <a:r>
              <a:rPr lang="nl-NL" dirty="0"/>
              <a:t>Contributie 2026</a:t>
            </a:r>
          </a:p>
        </p:txBody>
      </p:sp>
      <p:sp>
        <p:nvSpPr>
          <p:cNvPr id="3" name="Tijdelijke aanduiding voor inhoud 2">
            <a:extLst>
              <a:ext uri="{FF2B5EF4-FFF2-40B4-BE49-F238E27FC236}">
                <a16:creationId xmlns:a16="http://schemas.microsoft.com/office/drawing/2014/main" id="{9A208D74-BA7E-2D4B-B9E6-DDEFBE136448}"/>
              </a:ext>
            </a:extLst>
          </p:cNvPr>
          <p:cNvSpPr>
            <a:spLocks noGrp="1"/>
          </p:cNvSpPr>
          <p:nvPr>
            <p:ph idx="1"/>
          </p:nvPr>
        </p:nvSpPr>
        <p:spPr>
          <a:xfrm>
            <a:off x="581192" y="2536050"/>
            <a:ext cx="11029615" cy="4050000"/>
          </a:xfrm>
        </p:spPr>
        <p:txBody>
          <a:bodyPr>
            <a:normAutofit fontScale="25000" lnSpcReduction="20000"/>
          </a:bodyPr>
          <a:lstStyle/>
          <a:p>
            <a:pPr marL="0" indent="0">
              <a:buNone/>
            </a:pPr>
            <a:endParaRPr lang="nl-NL" sz="2200" dirty="0">
              <a:latin typeface="Arial" panose="020B0604020202020204" pitchFamily="34" charset="0"/>
              <a:cs typeface="Arial" panose="020B0604020202020204" pitchFamily="34" charset="0"/>
            </a:endParaRPr>
          </a:p>
          <a:p>
            <a:pPr marL="0" indent="0">
              <a:buNone/>
            </a:pPr>
            <a:endParaRPr lang="nl-NL" sz="2200" dirty="0">
              <a:latin typeface="Arial" panose="020B0604020202020204" pitchFamily="34" charset="0"/>
              <a:cs typeface="Arial" panose="020B0604020202020204" pitchFamily="34" charset="0"/>
            </a:endParaRPr>
          </a:p>
          <a:p>
            <a:pPr marL="0" indent="0">
              <a:buNone/>
            </a:pPr>
            <a:endParaRPr lang="nl-NL" sz="2600" dirty="0">
              <a:latin typeface="Arial" panose="020B0604020202020204" pitchFamily="34" charset="0"/>
              <a:cs typeface="Arial" panose="020B0604020202020204" pitchFamily="34" charset="0"/>
            </a:endParaRPr>
          </a:p>
          <a:p>
            <a:pPr algn="l">
              <a:buFont typeface="Arial" panose="020B0604020202020204" pitchFamily="34" charset="0"/>
              <a:buChar char="•"/>
            </a:pPr>
            <a:r>
              <a:rPr lang="nl-NL" sz="7200" b="0" i="0" u="none" strike="noStrike" dirty="0">
                <a:solidFill>
                  <a:srgbClr val="000000"/>
                </a:solidFill>
                <a:effectLst/>
                <a:latin typeface="Arial" panose="020B0604020202020204" pitchFamily="34" charset="0"/>
                <a:cs typeface="Arial" panose="020B0604020202020204" pitchFamily="34" charset="0"/>
              </a:rPr>
              <a:t>Sinds de invoering van de euro (2002) bedroeg de contributie jarenlang </a:t>
            </a:r>
            <a:r>
              <a:rPr lang="nl-NL" sz="7200" b="1" i="0" u="none" strike="noStrike" dirty="0">
                <a:solidFill>
                  <a:srgbClr val="000000"/>
                </a:solidFill>
                <a:effectLst/>
                <a:latin typeface="Arial" panose="020B0604020202020204" pitchFamily="34" charset="0"/>
                <a:cs typeface="Arial" panose="020B0604020202020204" pitchFamily="34" charset="0"/>
              </a:rPr>
              <a:t>€5 per jaar</a:t>
            </a:r>
            <a:r>
              <a:rPr lang="nl-NL" sz="7200" b="0" i="0" u="none" strike="noStrike" dirty="0">
                <a:solidFill>
                  <a:srgbClr val="000000"/>
                </a:solidFill>
                <a:effectLst/>
                <a:latin typeface="Arial" panose="020B0604020202020204" pitchFamily="34" charset="0"/>
                <a:cs typeface="Arial" panose="020B0604020202020204" pitchFamily="34" charset="0"/>
              </a:rPr>
              <a:t>.</a:t>
            </a:r>
          </a:p>
          <a:p>
            <a:pPr algn="l">
              <a:buFont typeface="Arial" panose="020B0604020202020204" pitchFamily="34" charset="0"/>
              <a:buChar char="•"/>
            </a:pPr>
            <a:r>
              <a:rPr lang="nl-NL" sz="7200" b="0" i="0" u="none" strike="noStrike" dirty="0">
                <a:solidFill>
                  <a:srgbClr val="000000"/>
                </a:solidFill>
                <a:effectLst/>
                <a:latin typeface="Arial" panose="020B0604020202020204" pitchFamily="34" charset="0"/>
                <a:cs typeface="Arial" panose="020B0604020202020204" pitchFamily="34" charset="0"/>
              </a:rPr>
              <a:t>Op de ALV van 2025 is besloten de contributie per 2026 te verhogen naar </a:t>
            </a:r>
            <a:r>
              <a:rPr lang="nl-NL" sz="7200" b="1" i="0" u="none" strike="noStrike" dirty="0">
                <a:solidFill>
                  <a:srgbClr val="000000"/>
                </a:solidFill>
                <a:effectLst/>
                <a:latin typeface="Arial" panose="020B0604020202020204" pitchFamily="34" charset="0"/>
                <a:cs typeface="Arial" panose="020B0604020202020204" pitchFamily="34" charset="0"/>
              </a:rPr>
              <a:t>€7,50 per jaar</a:t>
            </a:r>
            <a:r>
              <a:rPr lang="nl-NL" sz="7200" b="0" i="0" u="none" strike="noStrike" dirty="0">
                <a:solidFill>
                  <a:srgbClr val="000000"/>
                </a:solidFill>
                <a:effectLst/>
                <a:latin typeface="Arial" panose="020B0604020202020204" pitchFamily="34" charset="0"/>
                <a:cs typeface="Arial" panose="020B0604020202020204" pitchFamily="34" charset="0"/>
              </a:rPr>
              <a:t>.</a:t>
            </a:r>
          </a:p>
          <a:p>
            <a:pPr algn="l">
              <a:buFont typeface="Arial" panose="020B0604020202020204" pitchFamily="34" charset="0"/>
              <a:buChar char="•"/>
            </a:pPr>
            <a:r>
              <a:rPr lang="nl-NL" sz="7200" b="0" i="0" u="none" strike="noStrike" dirty="0">
                <a:solidFill>
                  <a:srgbClr val="000000"/>
                </a:solidFill>
                <a:effectLst/>
                <a:latin typeface="Arial" panose="020B0604020202020204" pitchFamily="34" charset="0"/>
                <a:cs typeface="Arial" panose="020B0604020202020204" pitchFamily="34" charset="0"/>
              </a:rPr>
              <a:t>Voor 2026 blijft de contributie </a:t>
            </a:r>
            <a:r>
              <a:rPr lang="nl-NL" sz="7200" b="1" i="0" u="none" strike="noStrike" dirty="0">
                <a:solidFill>
                  <a:srgbClr val="000000"/>
                </a:solidFill>
                <a:effectLst/>
                <a:latin typeface="Arial" panose="020B0604020202020204" pitchFamily="34" charset="0"/>
                <a:cs typeface="Arial" panose="020B0604020202020204" pitchFamily="34" charset="0"/>
              </a:rPr>
              <a:t>€7,50 per jaar</a:t>
            </a:r>
            <a:r>
              <a:rPr lang="nl-NL" sz="7200" b="0" i="0" u="none" strike="noStrike" dirty="0">
                <a:solidFill>
                  <a:srgbClr val="000000"/>
                </a:solidFill>
                <a:effectLst/>
                <a:latin typeface="Arial" panose="020B0604020202020204" pitchFamily="34" charset="0"/>
                <a:cs typeface="Arial" panose="020B0604020202020204" pitchFamily="34" charset="0"/>
              </a:rPr>
              <a:t>. Een verdere verhoging is op dit moment niet nodig.</a:t>
            </a:r>
          </a:p>
          <a:p>
            <a:pPr marL="0" indent="0" algn="l">
              <a:buNone/>
            </a:pPr>
            <a:endParaRPr lang="nl-NL" sz="7200" b="1" i="0" u="none" strike="noStrike" dirty="0">
              <a:solidFill>
                <a:srgbClr val="000000"/>
              </a:solidFill>
              <a:effectLst/>
              <a:latin typeface="Arial" panose="020B0604020202020204" pitchFamily="34" charset="0"/>
              <a:cs typeface="Arial" panose="020B0604020202020204" pitchFamily="34" charset="0"/>
            </a:endParaRPr>
          </a:p>
          <a:p>
            <a:pPr marL="0" indent="0">
              <a:buNone/>
            </a:pPr>
            <a:r>
              <a:rPr lang="nl-NL" sz="7200" b="1" i="0" u="none" strike="noStrike">
                <a:solidFill>
                  <a:srgbClr val="000000"/>
                </a:solidFill>
                <a:effectLst/>
                <a:latin typeface="Arial"/>
                <a:cs typeface="Arial"/>
              </a:rPr>
              <a:t>Waarom dit nodig </a:t>
            </a:r>
            <a:r>
              <a:rPr lang="nl-NL" sz="7200" b="1">
                <a:solidFill>
                  <a:srgbClr val="000000"/>
                </a:solidFill>
                <a:latin typeface="Arial"/>
                <a:cs typeface="Arial"/>
              </a:rPr>
              <a:t>was en is</a:t>
            </a:r>
            <a:endParaRPr lang="nl-NL" sz="7200" b="0" i="0" u="none" strike="noStrike" dirty="0">
              <a:solidFill>
                <a:srgbClr val="000000"/>
              </a:solidFill>
              <a:effectLst/>
              <a:latin typeface="Arial" panose="020B0604020202020204" pitchFamily="34" charset="0"/>
              <a:cs typeface="Arial" panose="020B0604020202020204" pitchFamily="34" charset="0"/>
            </a:endParaRPr>
          </a:p>
          <a:p>
            <a:pPr marL="418465" indent="-285750">
              <a:buFont typeface="Arial" panose="020B0604020202020204" pitchFamily="34" charset="0"/>
              <a:buChar char="•"/>
            </a:pPr>
            <a:r>
              <a:rPr lang="nl-NL" sz="7200" b="0" i="0" u="none" strike="noStrike" dirty="0">
                <a:solidFill>
                  <a:srgbClr val="000000"/>
                </a:solidFill>
                <a:effectLst/>
                <a:latin typeface="Arial"/>
                <a:cs typeface="Arial"/>
              </a:rPr>
              <a:t>Vanaf 2026 ontvangen we </a:t>
            </a:r>
            <a:r>
              <a:rPr lang="nl-NL" sz="7200" b="1" i="0" u="none" strike="noStrike" dirty="0">
                <a:solidFill>
                  <a:srgbClr val="000000"/>
                </a:solidFill>
                <a:effectLst/>
                <a:latin typeface="Arial"/>
                <a:cs typeface="Arial"/>
              </a:rPr>
              <a:t>minder subsidie van de gemeente</a:t>
            </a:r>
            <a:r>
              <a:rPr lang="nl-NL" sz="7200" b="0" i="0" u="none" strike="noStrike">
                <a:solidFill>
                  <a:srgbClr val="000000"/>
                </a:solidFill>
                <a:effectLst/>
                <a:latin typeface="Arial"/>
                <a:cs typeface="Arial"/>
              </a:rPr>
              <a:t>, die binnen enkele jaren </a:t>
            </a:r>
            <a:r>
              <a:rPr lang="nl-NL" sz="7200">
                <a:solidFill>
                  <a:srgbClr val="000000"/>
                </a:solidFill>
                <a:latin typeface="Arial"/>
                <a:cs typeface="Arial"/>
              </a:rPr>
              <a:t>waarschijnlijk volledig</a:t>
            </a:r>
            <a:r>
              <a:rPr lang="nl-NL" sz="7200" b="0" i="0" u="none" strike="noStrike">
                <a:solidFill>
                  <a:srgbClr val="000000"/>
                </a:solidFill>
                <a:effectLst/>
                <a:latin typeface="Arial"/>
                <a:cs typeface="Arial"/>
              </a:rPr>
              <a:t> </a:t>
            </a:r>
            <a:r>
              <a:rPr lang="nl-NL" sz="7200" b="0" i="0" u="none" strike="noStrike" dirty="0">
                <a:solidFill>
                  <a:srgbClr val="000000"/>
                </a:solidFill>
                <a:effectLst/>
                <a:latin typeface="Arial"/>
                <a:cs typeface="Arial"/>
              </a:rPr>
              <a:t>stopt.</a:t>
            </a:r>
          </a:p>
          <a:p>
            <a:pPr marL="418950" indent="-285750">
              <a:buFont typeface="Arial" panose="020B0604020202020204" pitchFamily="34" charset="0"/>
              <a:buChar char="•"/>
            </a:pPr>
            <a:r>
              <a:rPr lang="nl-NL" sz="7200" b="0" i="0" u="none" strike="noStrike" dirty="0">
                <a:solidFill>
                  <a:srgbClr val="000000"/>
                </a:solidFill>
                <a:effectLst/>
                <a:latin typeface="Arial" panose="020B0604020202020204" pitchFamily="34" charset="0"/>
                <a:cs typeface="Arial" panose="020B0604020202020204" pitchFamily="34" charset="0"/>
              </a:rPr>
              <a:t>We willen als vereniging </a:t>
            </a:r>
            <a:r>
              <a:rPr lang="nl-NL" sz="7200" b="1" i="0" u="none" strike="noStrike" dirty="0">
                <a:solidFill>
                  <a:srgbClr val="000000"/>
                </a:solidFill>
                <a:effectLst/>
                <a:latin typeface="Arial" panose="020B0604020202020204" pitchFamily="34" charset="0"/>
                <a:cs typeface="Arial" panose="020B0604020202020204" pitchFamily="34" charset="0"/>
              </a:rPr>
              <a:t>financieel gezond</a:t>
            </a:r>
            <a:r>
              <a:rPr lang="nl-NL" sz="7200" b="0" i="0" u="none" strike="noStrike" dirty="0">
                <a:solidFill>
                  <a:srgbClr val="000000"/>
                </a:solidFill>
                <a:effectLst/>
                <a:latin typeface="Arial" panose="020B0604020202020204" pitchFamily="34" charset="0"/>
                <a:cs typeface="Arial" panose="020B0604020202020204" pitchFamily="34" charset="0"/>
              </a:rPr>
              <a:t> blijven en onze activiteiten kunnen blijven organiseren.</a:t>
            </a:r>
          </a:p>
          <a:p>
            <a:pPr marL="0" indent="0" algn="l">
              <a:buNone/>
            </a:pPr>
            <a:endParaRPr lang="nl-NL" sz="7200" b="0" i="0" u="none" strike="noStrike" dirty="0">
              <a:solidFill>
                <a:srgbClr val="000000"/>
              </a:solidFill>
              <a:effectLst/>
              <a:latin typeface="Arial" panose="020B0604020202020204" pitchFamily="34" charset="0"/>
              <a:cs typeface="Arial" panose="020B0604020202020204" pitchFamily="34" charset="0"/>
            </a:endParaRPr>
          </a:p>
          <a:p>
            <a:pPr marL="0" indent="0" algn="l">
              <a:buNone/>
            </a:pPr>
            <a:r>
              <a:rPr lang="nl-NL" sz="7200" b="1" i="0" u="none" strike="noStrike" dirty="0">
                <a:solidFill>
                  <a:srgbClr val="000000"/>
                </a:solidFill>
                <a:effectLst/>
                <a:latin typeface="Arial" panose="020B0604020202020204" pitchFamily="34" charset="0"/>
                <a:cs typeface="Arial" panose="020B0604020202020204" pitchFamily="34" charset="0"/>
              </a:rPr>
              <a:t>Wat doen we nog meer?</a:t>
            </a:r>
          </a:p>
          <a:p>
            <a:pPr marL="418465" indent="-285750">
              <a:buFont typeface="Arial" panose="020B0604020202020204" pitchFamily="34" charset="0"/>
              <a:buChar char="•"/>
            </a:pPr>
            <a:r>
              <a:rPr lang="nl-NL" sz="7200" i="0" u="none" strike="noStrike" dirty="0">
                <a:solidFill>
                  <a:srgbClr val="000000"/>
                </a:solidFill>
                <a:effectLst/>
                <a:latin typeface="Arial"/>
                <a:cs typeface="Arial"/>
              </a:rPr>
              <a:t>We werken sinds 3 jaar met sponsoring van lokale bedrijven.</a:t>
            </a:r>
          </a:p>
          <a:p>
            <a:pPr marL="418465" indent="-285750">
              <a:buFont typeface="Arial" panose="020B0604020202020204" pitchFamily="34" charset="0"/>
              <a:buChar char="•"/>
            </a:pPr>
            <a:r>
              <a:rPr lang="nl-NL" sz="7200" i="0" u="none" strike="noStrike" dirty="0">
                <a:solidFill>
                  <a:srgbClr val="000000"/>
                </a:solidFill>
                <a:effectLst/>
                <a:latin typeface="Arial"/>
                <a:cs typeface="Arial"/>
              </a:rPr>
              <a:t>We kijken kritisch naar </a:t>
            </a:r>
            <a:r>
              <a:rPr lang="nl-NL" sz="7200" i="0" u="none" strike="noStrike">
                <a:solidFill>
                  <a:srgbClr val="000000"/>
                </a:solidFill>
                <a:effectLst/>
                <a:latin typeface="Arial"/>
                <a:cs typeface="Arial"/>
              </a:rPr>
              <a:t>kosten en uitgaven</a:t>
            </a:r>
            <a:r>
              <a:rPr lang="nl-NL" sz="7200">
                <a:solidFill>
                  <a:srgbClr val="000000"/>
                </a:solidFill>
                <a:latin typeface="Arial"/>
                <a:cs typeface="Arial"/>
              </a:rPr>
              <a:t> zoals we altijd gedaan hebben</a:t>
            </a:r>
            <a:r>
              <a:rPr lang="nl-NL" sz="7200" i="0" u="none" strike="noStrike" dirty="0">
                <a:solidFill>
                  <a:srgbClr val="000000"/>
                </a:solidFill>
                <a:effectLst/>
                <a:latin typeface="Arial"/>
                <a:cs typeface="Arial"/>
              </a:rPr>
              <a:t>.</a:t>
            </a:r>
          </a:p>
          <a:p>
            <a:pPr marL="418465" indent="-285750">
              <a:buFont typeface="Arial" panose="020B0604020202020204" pitchFamily="34" charset="0"/>
              <a:buChar char="•"/>
            </a:pPr>
            <a:r>
              <a:rPr lang="nl-NL" sz="7200" dirty="0">
                <a:solidFill>
                  <a:srgbClr val="000000"/>
                </a:solidFill>
                <a:latin typeface="Arial"/>
                <a:cs typeface="Arial"/>
              </a:rPr>
              <a:t>We benutten andere fondsen en subsidieprogramma’s</a:t>
            </a:r>
            <a:endParaRPr lang="nl-NL" sz="7200" i="0" u="none" strike="noStrike" dirty="0">
              <a:solidFill>
                <a:srgbClr val="000000"/>
              </a:solidFill>
              <a:effectLst/>
              <a:latin typeface="Arial"/>
              <a:cs typeface="Arial"/>
            </a:endParaRPr>
          </a:p>
          <a:p>
            <a:pPr marL="0" indent="0">
              <a:buNone/>
            </a:pPr>
            <a:endParaRPr lang="nl-NL" sz="2800" dirty="0">
              <a:solidFill>
                <a:schemeClr val="accent1">
                  <a:lumMod val="75000"/>
                </a:schemeClr>
              </a:solidFill>
              <a:latin typeface="Arial" panose="020B0604020202020204" pitchFamily="34" charset="0"/>
              <a:ea typeface="Geneva" panose="020B0503030404040204" pitchFamily="34" charset="0"/>
              <a:cs typeface="Arial" panose="020B0604020202020204" pitchFamily="34" charset="0"/>
            </a:endParaRPr>
          </a:p>
          <a:p>
            <a:pPr marL="0" indent="0">
              <a:buNone/>
            </a:pPr>
            <a:endParaRPr lang="nl-NL" sz="2000" dirty="0">
              <a:solidFill>
                <a:schemeClr val="accent1">
                  <a:lumMod val="75000"/>
                </a:schemeClr>
              </a:solidFill>
              <a:latin typeface="Arial" panose="020B0604020202020204" pitchFamily="34" charset="0"/>
              <a:ea typeface="Geneva" panose="020B0503030404040204" pitchFamily="34" charset="0"/>
              <a:cs typeface="Arial" panose="020B0604020202020204" pitchFamily="34" charset="0"/>
            </a:endParaRPr>
          </a:p>
          <a:p>
            <a:pPr marL="0" indent="0">
              <a:buNone/>
            </a:pPr>
            <a:endParaRPr lang="nl-NL" sz="2000" dirty="0">
              <a:solidFill>
                <a:schemeClr val="accent1">
                  <a:lumMod val="75000"/>
                </a:schemeClr>
              </a:solidFill>
              <a:latin typeface="Arial" panose="020B0604020202020204" pitchFamily="34" charset="0"/>
              <a:ea typeface="Geneva" panose="020B0503030404040204" pitchFamily="34" charset="0"/>
              <a:cs typeface="Arial" panose="020B0604020202020204" pitchFamily="34" charset="0"/>
            </a:endParaRPr>
          </a:p>
          <a:p>
            <a:pPr marL="0" indent="0">
              <a:buNone/>
            </a:pPr>
            <a:endParaRPr lang="nl-NL" sz="2000" dirty="0">
              <a:solidFill>
                <a:schemeClr val="accent1">
                  <a:lumMod val="75000"/>
                </a:schemeClr>
              </a:solidFill>
              <a:latin typeface="Arial" panose="020B0604020202020204" pitchFamily="34" charset="0"/>
              <a:ea typeface="Geneva" panose="020B0503030404040204" pitchFamily="34" charset="0"/>
              <a:cs typeface="Arial" panose="020B0604020202020204" pitchFamily="34" charset="0"/>
            </a:endParaRPr>
          </a:p>
          <a:p>
            <a:pPr marL="0" indent="0">
              <a:buNone/>
            </a:pPr>
            <a:endParaRPr lang="nl-NL" dirty="0">
              <a:latin typeface="Arial" panose="020B0604020202020204" pitchFamily="34" charset="0"/>
              <a:cs typeface="Arial" panose="020B0604020202020204" pitchFamily="34" charset="0"/>
            </a:endParaRPr>
          </a:p>
          <a:p>
            <a:pPr marL="0" indent="0">
              <a:buNone/>
            </a:pPr>
            <a:endParaRPr lang="nl-NL" dirty="0">
              <a:latin typeface="Arial" panose="020B0604020202020204" pitchFamily="34" charset="0"/>
              <a:cs typeface="Arial" panose="020B0604020202020204" pitchFamily="34" charset="0"/>
            </a:endParaRPr>
          </a:p>
          <a:p>
            <a:endParaRPr lang="nl-NL"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1363591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8C266B9D-DC87-430A-8D3A-2E83639A1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69282F36-261B-49B3-8CA9-FB857C475A0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5422"/>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40" name="Rectangle 39">
            <a:extLst>
              <a:ext uri="{FF2B5EF4-FFF2-40B4-BE49-F238E27FC236}">
                <a16:creationId xmlns:a16="http://schemas.microsoft.com/office/drawing/2014/main" id="{B87215C3-3B83-4BE7-9213-26E084BD61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4341"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42" name="Rectangle 41">
            <a:extLst>
              <a:ext uri="{FF2B5EF4-FFF2-40B4-BE49-F238E27FC236}">
                <a16:creationId xmlns:a16="http://schemas.microsoft.com/office/drawing/2014/main" id="{13A105D4-2907-419E-8223-4C266BA1E5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44" name="Rectangle 43">
            <a:extLst>
              <a:ext uri="{FF2B5EF4-FFF2-40B4-BE49-F238E27FC236}">
                <a16:creationId xmlns:a16="http://schemas.microsoft.com/office/drawing/2014/main" id="{1EEE7F17-8E08-4C69-8E22-661908E6DF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5873675"/>
            <a:ext cx="11296733" cy="51689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pic>
        <p:nvPicPr>
          <p:cNvPr id="6" name="Afbeelding 5" descr="Afbeelding met tekst, schermopname, nummer, Lettertype&#10;&#10;Door AI gegenereerde inhoud is mogelijk onjuist.">
            <a:extLst>
              <a:ext uri="{FF2B5EF4-FFF2-40B4-BE49-F238E27FC236}">
                <a16:creationId xmlns:a16="http://schemas.microsoft.com/office/drawing/2014/main" id="{B555ACD3-36F8-0C5C-BA02-E69F95F8153B}"/>
              </a:ext>
            </a:extLst>
          </p:cNvPr>
          <p:cNvPicPr>
            <a:picLocks noChangeAspect="1"/>
          </p:cNvPicPr>
          <p:nvPr/>
        </p:nvPicPr>
        <p:blipFill>
          <a:blip r:embed="rId2"/>
          <a:stretch>
            <a:fillRect/>
          </a:stretch>
        </p:blipFill>
        <p:spPr>
          <a:xfrm>
            <a:off x="309563" y="661988"/>
            <a:ext cx="11572875" cy="5534025"/>
          </a:xfrm>
          <a:prstGeom prst="rect">
            <a:avLst/>
          </a:prstGeom>
        </p:spPr>
      </p:pic>
    </p:spTree>
    <p:extLst>
      <p:ext uri="{BB962C8B-B14F-4D97-AF65-F5344CB8AC3E}">
        <p14:creationId xmlns:p14="http://schemas.microsoft.com/office/powerpoint/2010/main" val="35914736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0CCCD7CE-7705-F3B3-10B7-A8CAC3716F9F}"/>
            </a:ext>
          </a:extLst>
        </p:cNvPr>
        <p:cNvGrpSpPr/>
        <p:nvPr/>
      </p:nvGrpSpPr>
      <p:grpSpPr>
        <a:xfrm>
          <a:off x="0" y="0"/>
          <a:ext cx="0" cy="0"/>
          <a:chOff x="0" y="0"/>
          <a:chExt cx="0" cy="0"/>
        </a:xfrm>
      </p:grpSpPr>
      <p:sp useBgFill="1">
        <p:nvSpPr>
          <p:cNvPr id="36" name="Rectangle 35">
            <a:extLst>
              <a:ext uri="{FF2B5EF4-FFF2-40B4-BE49-F238E27FC236}">
                <a16:creationId xmlns:a16="http://schemas.microsoft.com/office/drawing/2014/main" id="{F3B105CF-E447-C963-7202-AB5A89BF7B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8" name="Rectangle 37">
            <a:extLst>
              <a:ext uri="{FF2B5EF4-FFF2-40B4-BE49-F238E27FC236}">
                <a16:creationId xmlns:a16="http://schemas.microsoft.com/office/drawing/2014/main" id="{35329CC2-9ADF-7B98-1DA9-1476276C11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5422"/>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40" name="Rectangle 39">
            <a:extLst>
              <a:ext uri="{FF2B5EF4-FFF2-40B4-BE49-F238E27FC236}">
                <a16:creationId xmlns:a16="http://schemas.microsoft.com/office/drawing/2014/main" id="{45F24179-67F4-2B35-8BBB-028451B0CEA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4341"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42" name="Rectangle 41">
            <a:extLst>
              <a:ext uri="{FF2B5EF4-FFF2-40B4-BE49-F238E27FC236}">
                <a16:creationId xmlns:a16="http://schemas.microsoft.com/office/drawing/2014/main" id="{3768AC6A-7688-4AFB-DA19-9B5ACFB0A2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44" name="Rectangle 43">
            <a:extLst>
              <a:ext uri="{FF2B5EF4-FFF2-40B4-BE49-F238E27FC236}">
                <a16:creationId xmlns:a16="http://schemas.microsoft.com/office/drawing/2014/main" id="{8DE7AFB6-0DFE-BCC8-340C-AD6113C0153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3" y="5873675"/>
            <a:ext cx="11296733" cy="51689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nl-NL"/>
          </a:p>
        </p:txBody>
      </p:sp>
      <p:sp>
        <p:nvSpPr>
          <p:cNvPr id="2" name="Tekstvak 1">
            <a:extLst>
              <a:ext uri="{FF2B5EF4-FFF2-40B4-BE49-F238E27FC236}">
                <a16:creationId xmlns:a16="http://schemas.microsoft.com/office/drawing/2014/main" id="{FDB93A69-6AF5-A996-EB81-AFDA74B6FF31}"/>
              </a:ext>
            </a:extLst>
          </p:cNvPr>
          <p:cNvSpPr txBox="1"/>
          <p:nvPr/>
        </p:nvSpPr>
        <p:spPr>
          <a:xfrm>
            <a:off x="697447" y="823217"/>
            <a:ext cx="11052313" cy="313932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nl-NL" b="1">
                <a:latin typeface="Arial"/>
                <a:cs typeface="Arial"/>
              </a:rPr>
              <a:t>Toelichting op de Balans</a:t>
            </a:r>
          </a:p>
          <a:p>
            <a:endParaRPr lang="nl-NL" dirty="0">
              <a:latin typeface="Arial"/>
              <a:cs typeface="Arial"/>
            </a:endParaRPr>
          </a:p>
          <a:p>
            <a:r>
              <a:rPr lang="nl-NL" dirty="0">
                <a:latin typeface="Arial"/>
                <a:cs typeface="Arial"/>
              </a:rPr>
              <a:t>Kopergravures. De vereninging heeft eind december een partij kopergravures gekocht. Vanaf 2026 zullen die verkocht </a:t>
            </a:r>
            <a:r>
              <a:rPr lang="nl-NL">
                <a:latin typeface="Arial"/>
                <a:cs typeface="Arial"/>
              </a:rPr>
              <a:t>worden aan belangstellenden.</a:t>
            </a:r>
            <a:endParaRPr lang="nl-NL" dirty="0">
              <a:latin typeface="Arial"/>
              <a:cs typeface="Arial"/>
            </a:endParaRPr>
          </a:p>
          <a:p>
            <a:endParaRPr lang="nl-NL" dirty="0">
              <a:latin typeface="Arial"/>
              <a:cs typeface="Arial"/>
            </a:endParaRPr>
          </a:p>
          <a:p>
            <a:r>
              <a:rPr lang="nl-NL" dirty="0">
                <a:latin typeface="Arial"/>
                <a:cs typeface="Arial"/>
              </a:rPr>
              <a:t>Postcode Loterij Buurtfonds. In 2025 is € 5.000 subsidie ontvangen. Hiervoor zijn de bloembakken aan de brug gekocht en van planten voorzien. Eind december was nog € 1.277 beschibaar. De uitgaven zijn buiten de </a:t>
            </a:r>
            <a:r>
              <a:rPr lang="nl-NL">
                <a:latin typeface="Arial"/>
                <a:cs typeface="Arial"/>
              </a:rPr>
              <a:t>resultatenrekening gebleven in verband met het specifieke karakter van de subsidie.</a:t>
            </a:r>
          </a:p>
          <a:p>
            <a:endParaRPr lang="nl-NL" dirty="0">
              <a:latin typeface="Arial"/>
              <a:cs typeface="Arial"/>
            </a:endParaRPr>
          </a:p>
          <a:p>
            <a:r>
              <a:rPr lang="nl-NL">
                <a:latin typeface="Arial"/>
                <a:cs typeface="Arial"/>
              </a:rPr>
              <a:t>Groen Geluk. In december is € 4.000 subsidie ontvangen voor de Geluksroute. De uitgaven worden vanaf 2026 verwacht.</a:t>
            </a:r>
            <a:endParaRPr lang="nl-NL" dirty="0">
              <a:latin typeface="Arial"/>
              <a:cs typeface="Arial"/>
            </a:endParaRPr>
          </a:p>
        </p:txBody>
      </p:sp>
    </p:spTree>
    <p:extLst>
      <p:ext uri="{BB962C8B-B14F-4D97-AF65-F5344CB8AC3E}">
        <p14:creationId xmlns:p14="http://schemas.microsoft.com/office/powerpoint/2010/main" val="134199953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0A1048-E4F7-CC93-E796-454AF2C11563}"/>
            </a:ext>
          </a:extLst>
        </p:cNvPr>
        <p:cNvGrpSpPr/>
        <p:nvPr/>
      </p:nvGrpSpPr>
      <p:grpSpPr>
        <a:xfrm>
          <a:off x="0" y="0"/>
          <a:ext cx="0" cy="0"/>
          <a:chOff x="0" y="0"/>
          <a:chExt cx="0" cy="0"/>
        </a:xfrm>
      </p:grpSpPr>
      <p:graphicFrame>
        <p:nvGraphicFramePr>
          <p:cNvPr id="6" name="Object 5" hidden="1">
            <a:extLst>
              <a:ext uri="{FF2B5EF4-FFF2-40B4-BE49-F238E27FC236}">
                <a16:creationId xmlns:a16="http://schemas.microsoft.com/office/drawing/2014/main" id="{8F44BDF9-8428-0E9E-8B19-0F9044E2A845}"/>
              </a:ext>
            </a:extLst>
          </p:cNvPr>
          <p:cNvGraphicFramePr>
            <a:graphicFrameLocks noChangeAspect="1"/>
          </p:cNvGraphicFramePr>
          <p:nvPr>
            <p:custDataLst>
              <p:tags r:id="rId1"/>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45" imgH="446" progId="TCLayout.ActiveDocument.1">
                  <p:embed/>
                </p:oleObj>
              </mc:Choice>
              <mc:Fallback>
                <p:oleObj name="think-cell Slide" r:id="rId3" imgW="445" imgH="446" progId="TCLayout.ActiveDocument.1">
                  <p:embed/>
                  <p:pic>
                    <p:nvPicPr>
                      <p:cNvPr id="6" name="Object 5" hidden="1">
                        <a:extLst>
                          <a:ext uri="{FF2B5EF4-FFF2-40B4-BE49-F238E27FC236}">
                            <a16:creationId xmlns:a16="http://schemas.microsoft.com/office/drawing/2014/main" id="{8F44BDF9-8428-0E9E-8B19-0F9044E2A845}"/>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3" name="Tijdelijke aanduiding voor inhoud 2">
            <a:extLst>
              <a:ext uri="{FF2B5EF4-FFF2-40B4-BE49-F238E27FC236}">
                <a16:creationId xmlns:a16="http://schemas.microsoft.com/office/drawing/2014/main" id="{0415E3D5-3C9E-06FC-9F39-6F959B2CB7F9}"/>
              </a:ext>
            </a:extLst>
          </p:cNvPr>
          <p:cNvSpPr>
            <a:spLocks noGrp="1"/>
          </p:cNvSpPr>
          <p:nvPr>
            <p:ph idx="4294967295"/>
          </p:nvPr>
        </p:nvSpPr>
        <p:spPr>
          <a:xfrm>
            <a:off x="0" y="2116138"/>
            <a:ext cx="11029950" cy="3922712"/>
          </a:xfrm>
        </p:spPr>
        <p:txBody>
          <a:bodyPr>
            <a:normAutofit/>
          </a:bodyPr>
          <a:lstStyle/>
          <a:p>
            <a:pPr marL="0" indent="0">
              <a:buNone/>
            </a:pPr>
            <a:endParaRPr lang="nl-NL" dirty="0">
              <a:solidFill>
                <a:schemeClr val="tx1"/>
              </a:solidFill>
              <a:latin typeface="Arial" panose="020B0604020202020204" pitchFamily="34" charset="0"/>
              <a:cs typeface="Arial" panose="020B0604020202020204" pitchFamily="34" charset="0"/>
            </a:endParaRPr>
          </a:p>
          <a:p>
            <a:endParaRPr lang="nl-NL" dirty="0">
              <a:solidFill>
                <a:schemeClr val="tx1"/>
              </a:solidFill>
              <a:latin typeface="Arial" panose="020B0604020202020204" pitchFamily="34" charset="0"/>
              <a:cs typeface="Arial" panose="020B0604020202020204" pitchFamily="34" charset="0"/>
            </a:endParaRPr>
          </a:p>
        </p:txBody>
      </p:sp>
      <p:sp>
        <p:nvSpPr>
          <p:cNvPr id="20" name="Tekstvak 19">
            <a:extLst>
              <a:ext uri="{FF2B5EF4-FFF2-40B4-BE49-F238E27FC236}">
                <a16:creationId xmlns:a16="http://schemas.microsoft.com/office/drawing/2014/main" id="{F9A1080A-1973-8BC8-6077-20BA22C4813D}"/>
              </a:ext>
            </a:extLst>
          </p:cNvPr>
          <p:cNvSpPr txBox="1"/>
          <p:nvPr/>
        </p:nvSpPr>
        <p:spPr>
          <a:xfrm>
            <a:off x="5900191" y="657268"/>
            <a:ext cx="6056340" cy="6140142"/>
          </a:xfrm>
          <a:prstGeom prst="rect">
            <a:avLst/>
          </a:prstGeom>
          <a:noFill/>
        </p:spPr>
        <p:txBody>
          <a:bodyPr wrap="square" lIns="91440" tIns="45720" rIns="91440" bIns="45720" rtlCol="0" anchor="t">
            <a:spAutoFit/>
          </a:bodyPr>
          <a:lstStyle/>
          <a:p>
            <a:r>
              <a:rPr lang="nl-NL" b="1" dirty="0">
                <a:latin typeface="Arial" panose="020B0604020202020204" pitchFamily="34" charset="0"/>
                <a:cs typeface="Arial" panose="020B0604020202020204" pitchFamily="34" charset="0"/>
              </a:rPr>
              <a:t>Toelichting jaarverslag 2025</a:t>
            </a:r>
          </a:p>
          <a:p>
            <a:endParaRPr lang="nl-NL" sz="1700" dirty="0">
              <a:latin typeface="Arial" panose="020B0604020202020204" pitchFamily="34" charset="0"/>
              <a:ea typeface="Geneva" panose="020B0503030404040204" pitchFamily="34" charset="0"/>
              <a:cs typeface="Arial" panose="020B0604020202020204" pitchFamily="34" charset="0"/>
            </a:endParaRPr>
          </a:p>
          <a:p>
            <a:r>
              <a:rPr lang="nl-NL" sz="1700" b="1" dirty="0">
                <a:latin typeface="Arial" panose="020B0604020202020204" pitchFamily="34" charset="0"/>
                <a:ea typeface="Geneva" panose="020B0503030404040204" pitchFamily="34" charset="0"/>
                <a:cs typeface="Arial" panose="020B0604020202020204" pitchFamily="34" charset="0"/>
              </a:rPr>
              <a:t>Uitgaven</a:t>
            </a:r>
          </a:p>
          <a:p>
            <a:r>
              <a:rPr lang="nl-NL" sz="1700" dirty="0">
                <a:latin typeface="Arial"/>
                <a:ea typeface="Geneva" panose="020B0503030404040204" pitchFamily="34" charset="0"/>
                <a:cs typeface="Arial"/>
              </a:rPr>
              <a:t>In 2025 hebben we diverse uitgaven gehad voor dorpsactiviteiten. Over 2025 hebben we een positief saldo, </a:t>
            </a:r>
            <a:r>
              <a:rPr lang="nl-NL" sz="1700">
                <a:latin typeface="Arial"/>
                <a:ea typeface="Geneva" panose="020B0503030404040204" pitchFamily="34" charset="0"/>
                <a:cs typeface="Arial"/>
              </a:rPr>
              <a:t>mede door de verkoop van de vlaggen en incidentele </a:t>
            </a:r>
            <a:r>
              <a:rPr lang="nl-NL" sz="1700" dirty="0">
                <a:latin typeface="Arial"/>
                <a:ea typeface="Geneva" panose="020B0503030404040204" pitchFamily="34" charset="0"/>
                <a:cs typeface="Arial"/>
              </a:rPr>
              <a:t>inkomsten.</a:t>
            </a:r>
          </a:p>
          <a:p>
            <a:endParaRPr lang="nl-NL" sz="1700" dirty="0">
              <a:latin typeface="Arial"/>
              <a:ea typeface="Geneva" panose="020B0503030404040204" pitchFamily="34" charset="0"/>
              <a:cs typeface="Arial"/>
            </a:endParaRPr>
          </a:p>
          <a:p>
            <a:r>
              <a:rPr lang="nl-NL" sz="1700">
                <a:latin typeface="Arial"/>
                <a:ea typeface="Geneva" panose="020B0503030404040204" pitchFamily="34" charset="0"/>
                <a:cs typeface="Arial"/>
              </a:rPr>
              <a:t>Sinds 2025 komt ook het onderhoud van de AED bij het Dorpshuis ten laste van de vereniging. Dit zoals afgesproken met het Dorpshuis Spankeren bij aanschaf.</a:t>
            </a:r>
            <a:endParaRPr lang="nl-NL" sz="1700" dirty="0">
              <a:latin typeface="Arial"/>
              <a:ea typeface="Geneva" panose="020B0503030404040204" pitchFamily="34" charset="0"/>
              <a:cs typeface="Arial"/>
            </a:endParaRPr>
          </a:p>
          <a:p>
            <a:endParaRPr lang="nl-NL" sz="1700" dirty="0">
              <a:latin typeface="Arial"/>
              <a:ea typeface="Geneva" panose="020B0503030404040204" pitchFamily="34" charset="0"/>
              <a:cs typeface="Arial"/>
            </a:endParaRPr>
          </a:p>
          <a:p>
            <a:r>
              <a:rPr lang="nl-NL" sz="1700">
                <a:latin typeface="Arial"/>
                <a:ea typeface="Geneva" panose="020B0503030404040204" pitchFamily="34" charset="0"/>
                <a:cs typeface="Arial"/>
              </a:rPr>
              <a:t>Het saldo komt ten gunste van de reservering dorpsstructuur.</a:t>
            </a:r>
            <a:endParaRPr lang="nl-NL" sz="1700">
              <a:latin typeface="Arial"/>
              <a:cs typeface="Arial"/>
            </a:endParaRPr>
          </a:p>
          <a:p>
            <a:endParaRPr lang="nl-NL" sz="1700" dirty="0">
              <a:latin typeface="Arial" panose="020B0604020202020204" pitchFamily="34" charset="0"/>
              <a:ea typeface="Geneva" panose="020B0503030404040204" pitchFamily="34" charset="0"/>
              <a:cs typeface="Arial" panose="020B0604020202020204" pitchFamily="34" charset="0"/>
            </a:endParaRPr>
          </a:p>
          <a:p>
            <a:r>
              <a:rPr lang="nl-NL" b="1" dirty="0">
                <a:latin typeface="Arial" panose="020B0604020202020204" pitchFamily="34" charset="0"/>
                <a:cs typeface="Arial" panose="020B0604020202020204" pitchFamily="34" charset="0"/>
              </a:rPr>
              <a:t>Begroting 2026</a:t>
            </a:r>
          </a:p>
          <a:p>
            <a:r>
              <a:rPr lang="nl-NL" sz="1700" b="1" dirty="0">
                <a:latin typeface="Arial" panose="020B0604020202020204" pitchFamily="34" charset="0"/>
                <a:cs typeface="Arial" panose="020B0604020202020204" pitchFamily="34" charset="0"/>
              </a:rPr>
              <a:t>Inkomsten</a:t>
            </a:r>
          </a:p>
          <a:p>
            <a:r>
              <a:rPr lang="nl-NL" sz="1700">
                <a:latin typeface="Arial"/>
                <a:ea typeface="Geneva" panose="020B0503030404040204" pitchFamily="34" charset="0"/>
                <a:cs typeface="Arial"/>
              </a:rPr>
              <a:t>De contributie is per 2025 verhoogd naar € 7,50. Daarnaast </a:t>
            </a:r>
            <a:r>
              <a:rPr lang="nl-NL" sz="1700" dirty="0">
                <a:latin typeface="Arial"/>
                <a:ea typeface="Geneva" panose="020B0503030404040204" pitchFamily="34" charset="0"/>
                <a:cs typeface="Arial"/>
              </a:rPr>
              <a:t>zoeken we aanvullende inkomsten via fondsen en sponsoring.</a:t>
            </a:r>
          </a:p>
          <a:p>
            <a:endParaRPr lang="nl-NL" sz="1700" dirty="0">
              <a:latin typeface="Arial" panose="020B0604020202020204" pitchFamily="34" charset="0"/>
              <a:ea typeface="Geneva" panose="020B0503030404040204" pitchFamily="34" charset="0"/>
              <a:cs typeface="Arial" panose="020B0604020202020204" pitchFamily="34" charset="0"/>
            </a:endParaRPr>
          </a:p>
          <a:p>
            <a:r>
              <a:rPr lang="nl-NL" sz="1700" b="1" dirty="0">
                <a:latin typeface="Arial" panose="020B0604020202020204" pitchFamily="34" charset="0"/>
                <a:cs typeface="Arial" panose="020B0604020202020204" pitchFamily="34" charset="0"/>
              </a:rPr>
              <a:t>Uitgaven</a:t>
            </a:r>
          </a:p>
          <a:p>
            <a:r>
              <a:rPr lang="nl-NL" sz="1700" dirty="0">
                <a:latin typeface="Arial" panose="020B0604020202020204" pitchFamily="34" charset="0"/>
                <a:ea typeface="Geneva" panose="020B0503030404040204" pitchFamily="34" charset="0"/>
                <a:cs typeface="Arial" panose="020B0604020202020204" pitchFamily="34" charset="0"/>
              </a:rPr>
              <a:t>We streven naar een sluitende begroting. We proberen stijgende kosten op te vangen door besparingen elders.</a:t>
            </a:r>
          </a:p>
        </p:txBody>
      </p:sp>
      <p:pic>
        <p:nvPicPr>
          <p:cNvPr id="2" name="Afbeelding 1" descr="Afbeelding met tekst, schermopname, Lettertype, nummer&#10;&#10;Door AI gegenereerde inhoud is mogelijk onjuist.">
            <a:extLst>
              <a:ext uri="{FF2B5EF4-FFF2-40B4-BE49-F238E27FC236}">
                <a16:creationId xmlns:a16="http://schemas.microsoft.com/office/drawing/2014/main" id="{94D0FD2B-737F-72C5-5591-0C4DBB108D78}"/>
              </a:ext>
            </a:extLst>
          </p:cNvPr>
          <p:cNvPicPr>
            <a:picLocks noChangeAspect="1"/>
          </p:cNvPicPr>
          <p:nvPr/>
        </p:nvPicPr>
        <p:blipFill>
          <a:blip r:embed="rId5"/>
          <a:stretch>
            <a:fillRect/>
          </a:stretch>
        </p:blipFill>
        <p:spPr>
          <a:xfrm>
            <a:off x="370991" y="656166"/>
            <a:ext cx="5227016" cy="6021918"/>
          </a:xfrm>
          <a:prstGeom prst="rect">
            <a:avLst/>
          </a:prstGeom>
        </p:spPr>
      </p:pic>
    </p:spTree>
    <p:extLst>
      <p:ext uri="{BB962C8B-B14F-4D97-AF65-F5344CB8AC3E}">
        <p14:creationId xmlns:p14="http://schemas.microsoft.com/office/powerpoint/2010/main" val="26208496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428B9F-89AF-4236-B28A-9ECBD7622228}"/>
              </a:ext>
            </a:extLst>
          </p:cNvPr>
          <p:cNvSpPr>
            <a:spLocks noGrp="1"/>
          </p:cNvSpPr>
          <p:nvPr>
            <p:ph type="title"/>
          </p:nvPr>
        </p:nvSpPr>
        <p:spPr/>
        <p:txBody>
          <a:bodyPr/>
          <a:lstStyle/>
          <a:p>
            <a:r>
              <a:rPr lang="nl-NL" dirty="0">
                <a:latin typeface="Arial" panose="020B0604020202020204" pitchFamily="34" charset="0"/>
                <a:cs typeface="Arial" panose="020B0604020202020204" pitchFamily="34" charset="0"/>
              </a:rPr>
              <a:t>bestuursverkiezing</a:t>
            </a:r>
          </a:p>
        </p:txBody>
      </p:sp>
      <p:sp>
        <p:nvSpPr>
          <p:cNvPr id="3" name="Tijdelijke aanduiding voor inhoud 2">
            <a:extLst>
              <a:ext uri="{FF2B5EF4-FFF2-40B4-BE49-F238E27FC236}">
                <a16:creationId xmlns:a16="http://schemas.microsoft.com/office/drawing/2014/main" id="{5ADA5523-3BE8-4A56-A6F7-2B942620EE2A}"/>
              </a:ext>
            </a:extLst>
          </p:cNvPr>
          <p:cNvSpPr>
            <a:spLocks noGrp="1"/>
          </p:cNvSpPr>
          <p:nvPr>
            <p:ph idx="1"/>
          </p:nvPr>
        </p:nvSpPr>
        <p:spPr>
          <a:xfrm>
            <a:off x="457534" y="702156"/>
            <a:ext cx="11029615" cy="3858549"/>
          </a:xfrm>
        </p:spPr>
        <p:txBody>
          <a:bodyPr>
            <a:normAutofit/>
          </a:bodyPr>
          <a:lstStyle/>
          <a:p>
            <a:r>
              <a:rPr lang="nl-NL" sz="2400" dirty="0">
                <a:solidFill>
                  <a:schemeClr val="tx1"/>
                </a:solidFill>
                <a:latin typeface="Arial" panose="020B0604020202020204" pitchFamily="34" charset="0"/>
                <a:cs typeface="Arial" panose="020B0604020202020204" pitchFamily="34" charset="0"/>
              </a:rPr>
              <a:t>Voorgestelde bestuurssamenstelling vanaf ALV 27 mei 2026 </a:t>
            </a:r>
          </a:p>
          <a:p>
            <a:endParaRPr lang="nl-NL" sz="2800" dirty="0">
              <a:latin typeface="Arial" panose="020B0604020202020204" pitchFamily="34" charset="0"/>
              <a:cs typeface="Arial" panose="020B0604020202020204" pitchFamily="34" charset="0"/>
            </a:endParaRPr>
          </a:p>
        </p:txBody>
      </p:sp>
      <p:graphicFrame>
        <p:nvGraphicFramePr>
          <p:cNvPr id="4" name="Tabel 4">
            <a:extLst>
              <a:ext uri="{FF2B5EF4-FFF2-40B4-BE49-F238E27FC236}">
                <a16:creationId xmlns:a16="http://schemas.microsoft.com/office/drawing/2014/main" id="{31C8472F-6477-4BF6-B5D9-B4ADCF6A07F3}"/>
              </a:ext>
            </a:extLst>
          </p:cNvPr>
          <p:cNvGraphicFramePr>
            <a:graphicFrameLocks noGrp="1"/>
          </p:cNvGraphicFramePr>
          <p:nvPr>
            <p:extLst>
              <p:ext uri="{D42A27DB-BD31-4B8C-83A1-F6EECF244321}">
                <p14:modId xmlns:p14="http://schemas.microsoft.com/office/powerpoint/2010/main" val="849130111"/>
              </p:ext>
            </p:extLst>
          </p:nvPr>
        </p:nvGraphicFramePr>
        <p:xfrm>
          <a:off x="1167021" y="2898429"/>
          <a:ext cx="9610642" cy="3657600"/>
        </p:xfrm>
        <a:graphic>
          <a:graphicData uri="http://schemas.openxmlformats.org/drawingml/2006/table">
            <a:tbl>
              <a:tblPr firstRow="1" bandRow="1">
                <a:tableStyleId>{2D5ABB26-0587-4C30-8999-92F81FD0307C}</a:tableStyleId>
              </a:tblPr>
              <a:tblGrid>
                <a:gridCol w="2405021">
                  <a:extLst>
                    <a:ext uri="{9D8B030D-6E8A-4147-A177-3AD203B41FA5}">
                      <a16:colId xmlns:a16="http://schemas.microsoft.com/office/drawing/2014/main" val="3969003260"/>
                    </a:ext>
                  </a:extLst>
                </a:gridCol>
                <a:gridCol w="2551172">
                  <a:extLst>
                    <a:ext uri="{9D8B030D-6E8A-4147-A177-3AD203B41FA5}">
                      <a16:colId xmlns:a16="http://schemas.microsoft.com/office/drawing/2014/main" val="3149293883"/>
                    </a:ext>
                  </a:extLst>
                </a:gridCol>
                <a:gridCol w="2453199">
                  <a:extLst>
                    <a:ext uri="{9D8B030D-6E8A-4147-A177-3AD203B41FA5}">
                      <a16:colId xmlns:a16="http://schemas.microsoft.com/office/drawing/2014/main" val="472697621"/>
                    </a:ext>
                  </a:extLst>
                </a:gridCol>
                <a:gridCol w="2201250">
                  <a:extLst>
                    <a:ext uri="{9D8B030D-6E8A-4147-A177-3AD203B41FA5}">
                      <a16:colId xmlns:a16="http://schemas.microsoft.com/office/drawing/2014/main" val="432126007"/>
                    </a:ext>
                  </a:extLst>
                </a:gridCol>
              </a:tblGrid>
              <a:tr h="566583">
                <a:tc>
                  <a:txBody>
                    <a:bodyPr/>
                    <a:lstStyle/>
                    <a:p>
                      <a:pPr marL="285750" indent="-285750">
                        <a:buClr>
                          <a:schemeClr val="accent1">
                            <a:lumMod val="75000"/>
                          </a:schemeClr>
                        </a:buClr>
                        <a:buFont typeface="Courier New" panose="02070309020205020404" pitchFamily="49" charset="0"/>
                        <a:buChar char="o"/>
                      </a:pPr>
                      <a:r>
                        <a:rPr lang="nl-NL" dirty="0">
                          <a:latin typeface="Arial" panose="020B0604020202020204" pitchFamily="34" charset="0"/>
                          <a:cs typeface="Arial" panose="020B0604020202020204" pitchFamily="34" charset="0"/>
                        </a:rPr>
                        <a:t>Martijn Den Duijn</a:t>
                      </a:r>
                      <a:br>
                        <a:rPr lang="nl-NL" dirty="0">
                          <a:latin typeface="Arial" panose="020B0604020202020204" pitchFamily="34" charset="0"/>
                          <a:cs typeface="Arial" panose="020B0604020202020204" pitchFamily="34" charset="0"/>
                        </a:rPr>
                      </a:br>
                      <a:r>
                        <a:rPr lang="nl-NL" i="1" dirty="0">
                          <a:solidFill>
                            <a:schemeClr val="tx1"/>
                          </a:solidFill>
                          <a:latin typeface="Arial" panose="020B0604020202020204" pitchFamily="34" charset="0"/>
                          <a:cs typeface="Arial" panose="020B0604020202020204" pitchFamily="34" charset="0"/>
                        </a:rPr>
                        <a:t>Periode 2025-2028</a:t>
                      </a:r>
                      <a:endParaRPr lang="nl-NL" b="0" i="1" dirty="0">
                        <a:solidFill>
                          <a:schemeClr val="tx1"/>
                        </a:solidFill>
                        <a:latin typeface="Arial" panose="020B0604020202020204" pitchFamily="34" charset="0"/>
                        <a:cs typeface="Arial" panose="020B0604020202020204" pitchFamily="34" charset="0"/>
                      </a:endParaRPr>
                    </a:p>
                  </a:txBody>
                  <a:tcPr/>
                </a:tc>
                <a:tc>
                  <a:txBody>
                    <a:bodyPr/>
                    <a:lstStyle/>
                    <a:p>
                      <a:r>
                        <a:rPr lang="nl-NL" b="0" dirty="0">
                          <a:solidFill>
                            <a:schemeClr val="tx1"/>
                          </a:solidFill>
                          <a:latin typeface="Arial" panose="020B0604020202020204" pitchFamily="34" charset="0"/>
                          <a:cs typeface="Arial" panose="020B0604020202020204" pitchFamily="34" charset="0"/>
                        </a:rPr>
                        <a:t>Algemeen bestuurslid </a:t>
                      </a:r>
                    </a:p>
                  </a:txBody>
                  <a:tcPr/>
                </a:tc>
                <a:tc>
                  <a:txBody>
                    <a:bodyPr/>
                    <a:lstStyle/>
                    <a:p>
                      <a:pPr marL="285750" indent="-285750" algn="l" defTabSz="457200" rtl="0" eaLnBrk="1" latinLnBrk="0" hangingPunct="1">
                        <a:buClr>
                          <a:schemeClr val="accent1">
                            <a:lumMod val="75000"/>
                          </a:schemeClr>
                        </a:buClr>
                        <a:buFont typeface="Courier New" panose="02070309020205020404" pitchFamily="49" charset="0"/>
                        <a:buChar char="o"/>
                      </a:pPr>
                      <a:r>
                        <a:rPr lang="nl-NL" sz="1800" kern="1200" dirty="0">
                          <a:solidFill>
                            <a:schemeClr val="tx1"/>
                          </a:solidFill>
                          <a:latin typeface="Arial" panose="020B0604020202020204" pitchFamily="34" charset="0"/>
                          <a:ea typeface="+mn-ea"/>
                          <a:cs typeface="Arial" panose="020B0604020202020204" pitchFamily="34" charset="0"/>
                        </a:rPr>
                        <a:t>Fred Milius</a:t>
                      </a:r>
                      <a:br>
                        <a:rPr lang="nl-NL" sz="1800" kern="1200" dirty="0">
                          <a:solidFill>
                            <a:schemeClr val="tx1"/>
                          </a:solidFill>
                          <a:latin typeface="Arial" panose="020B0604020202020204" pitchFamily="34" charset="0"/>
                          <a:ea typeface="+mn-ea"/>
                          <a:cs typeface="Arial" panose="020B0604020202020204" pitchFamily="34" charset="0"/>
                        </a:rPr>
                      </a:br>
                      <a:r>
                        <a:rPr lang="nl-NL" i="1" dirty="0">
                          <a:solidFill>
                            <a:schemeClr val="tx1"/>
                          </a:solidFill>
                          <a:latin typeface="Arial" panose="020B0604020202020204" pitchFamily="34" charset="0"/>
                          <a:cs typeface="Arial" panose="020B0604020202020204" pitchFamily="34" charset="0"/>
                        </a:rPr>
                        <a:t>Periode 2025-2028</a:t>
                      </a:r>
                      <a:endParaRPr lang="nl-NL" sz="1800" i="1" kern="1200" dirty="0">
                        <a:solidFill>
                          <a:schemeClr val="accent1">
                            <a:lumMod val="75000"/>
                          </a:schemeClr>
                        </a:solidFill>
                        <a:latin typeface="Arial" panose="020B0604020202020204" pitchFamily="34" charset="0"/>
                        <a:ea typeface="+mn-ea"/>
                        <a:cs typeface="Arial" panose="020B0604020202020204" pitchFamily="34" charset="0"/>
                      </a:endParaRPr>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nl-NL" sz="1800" kern="1200" dirty="0">
                          <a:solidFill>
                            <a:schemeClr val="tx1"/>
                          </a:solidFill>
                          <a:latin typeface="Arial" panose="020B0604020202020204" pitchFamily="34" charset="0"/>
                          <a:ea typeface="+mn-ea"/>
                          <a:cs typeface="Arial" panose="020B0604020202020204" pitchFamily="34" charset="0"/>
                        </a:rPr>
                        <a:t>Algemeen bestuurslid</a:t>
                      </a:r>
                    </a:p>
                  </a:txBody>
                  <a:tcPr/>
                </a:tc>
                <a:extLst>
                  <a:ext uri="{0D108BD9-81ED-4DB2-BD59-A6C34878D82A}">
                    <a16:rowId xmlns:a16="http://schemas.microsoft.com/office/drawing/2014/main" val="607513838"/>
                  </a:ext>
                </a:extLst>
              </a:tr>
              <a:tr h="596775">
                <a:tc>
                  <a:txBody>
                    <a:bodyPr/>
                    <a:lstStyle/>
                    <a:p>
                      <a:pPr marL="285750" indent="-285750" algn="l" defTabSz="457200" rtl="0" eaLnBrk="1" latinLnBrk="0" hangingPunct="1">
                        <a:buClr>
                          <a:schemeClr val="accent1">
                            <a:lumMod val="75000"/>
                          </a:schemeClr>
                        </a:buClr>
                        <a:buFont typeface="Courier New" panose="02070309020205020404" pitchFamily="49" charset="0"/>
                        <a:buChar char="o"/>
                      </a:pPr>
                      <a:r>
                        <a:rPr lang="nl-NL" sz="1800" kern="1200" dirty="0">
                          <a:solidFill>
                            <a:schemeClr val="tx1"/>
                          </a:solidFill>
                          <a:latin typeface="Arial" panose="020B0604020202020204" pitchFamily="34" charset="0"/>
                          <a:ea typeface="+mn-ea"/>
                          <a:cs typeface="Arial" panose="020B0604020202020204" pitchFamily="34" charset="0"/>
                        </a:rPr>
                        <a:t>Rebecca Heye</a:t>
                      </a:r>
                      <a:br>
                        <a:rPr lang="nl-NL" sz="1800" kern="1200" dirty="0">
                          <a:solidFill>
                            <a:schemeClr val="tx1"/>
                          </a:solidFill>
                          <a:latin typeface="Arial" panose="020B0604020202020204" pitchFamily="34" charset="0"/>
                          <a:ea typeface="+mn-ea"/>
                          <a:cs typeface="Arial" panose="020B0604020202020204" pitchFamily="34" charset="0"/>
                        </a:rPr>
                      </a:br>
                      <a:r>
                        <a:rPr lang="nl-NL" i="1" dirty="0">
                          <a:solidFill>
                            <a:schemeClr val="tx1"/>
                          </a:solidFill>
                          <a:latin typeface="Arial" panose="020B0604020202020204" pitchFamily="34" charset="0"/>
                          <a:cs typeface="Arial" panose="020B0604020202020204" pitchFamily="34" charset="0"/>
                        </a:rPr>
                        <a:t>Periode 2025-2028</a:t>
                      </a:r>
                      <a:endParaRPr lang="nl-NL" sz="1800" i="1" kern="1200" dirty="0">
                        <a:solidFill>
                          <a:schemeClr val="accent1">
                            <a:lumMod val="75000"/>
                          </a:schemeClr>
                        </a:solidFill>
                        <a:latin typeface="Arial" panose="020B0604020202020204" pitchFamily="34" charset="0"/>
                        <a:ea typeface="+mn-ea"/>
                        <a:cs typeface="Arial" panose="020B0604020202020204" pitchFamily="34" charset="0"/>
                      </a:endParaRPr>
                    </a:p>
                  </a:txBody>
                  <a:tcPr/>
                </a:tc>
                <a:tc>
                  <a:txBody>
                    <a:bodyPr/>
                    <a:lstStyle/>
                    <a:p>
                      <a:r>
                        <a:rPr lang="nl-NL" b="0" dirty="0">
                          <a:solidFill>
                            <a:schemeClr val="tx1"/>
                          </a:solidFill>
                          <a:latin typeface="Arial" panose="020B0604020202020204" pitchFamily="34" charset="0"/>
                          <a:cs typeface="Arial" panose="020B0604020202020204" pitchFamily="34" charset="0"/>
                        </a:rPr>
                        <a:t>Penningmeester</a:t>
                      </a:r>
                    </a:p>
                  </a:txBody>
                  <a:tcPr/>
                </a:tc>
                <a:tc>
                  <a:txBody>
                    <a:bodyPr/>
                    <a:lstStyle/>
                    <a:p>
                      <a:pPr marL="285750" indent="-285750" algn="l" defTabSz="457200" rtl="0" eaLnBrk="1" latinLnBrk="0" hangingPunct="1">
                        <a:buClr>
                          <a:schemeClr val="accent1">
                            <a:lumMod val="75000"/>
                          </a:schemeClr>
                        </a:buClr>
                        <a:buFont typeface="Courier New" panose="02070309020205020404" pitchFamily="49" charset="0"/>
                        <a:buChar char="o"/>
                      </a:pPr>
                      <a:r>
                        <a:rPr lang="nl-NL" sz="1800" kern="1200" dirty="0">
                          <a:solidFill>
                            <a:srgbClr val="FF0000"/>
                          </a:solidFill>
                          <a:latin typeface="Arial" panose="020B0604020202020204" pitchFamily="34" charset="0"/>
                          <a:ea typeface="+mn-ea"/>
                          <a:cs typeface="Arial" panose="020B0604020202020204" pitchFamily="34" charset="0"/>
                        </a:rPr>
                        <a:t>Pieter </a:t>
                      </a:r>
                      <a:r>
                        <a:rPr lang="nl-NL" sz="1800" kern="1200" dirty="0" err="1">
                          <a:solidFill>
                            <a:srgbClr val="FF0000"/>
                          </a:solidFill>
                          <a:latin typeface="Arial" panose="020B0604020202020204" pitchFamily="34" charset="0"/>
                          <a:ea typeface="+mn-ea"/>
                          <a:cs typeface="Arial" panose="020B0604020202020204" pitchFamily="34" charset="0"/>
                        </a:rPr>
                        <a:t>Hoeneveld</a:t>
                      </a:r>
                      <a:br>
                        <a:rPr lang="nl-NL" sz="1800" kern="1200" dirty="0">
                          <a:solidFill>
                            <a:srgbClr val="FF0000"/>
                          </a:solidFill>
                          <a:latin typeface="Arial" panose="020B0604020202020204" pitchFamily="34" charset="0"/>
                          <a:ea typeface="+mn-ea"/>
                          <a:cs typeface="Arial" panose="020B0604020202020204" pitchFamily="34" charset="0"/>
                        </a:rPr>
                      </a:br>
                      <a:r>
                        <a:rPr lang="nl-NL" sz="1800" i="1" kern="1200" dirty="0">
                          <a:solidFill>
                            <a:schemeClr val="tx1"/>
                          </a:solidFill>
                          <a:latin typeface="Arial" panose="020B0604020202020204" pitchFamily="34" charset="0"/>
                          <a:ea typeface="+mn-ea"/>
                          <a:cs typeface="Arial" panose="020B0604020202020204" pitchFamily="34" charset="0"/>
                        </a:rPr>
                        <a:t>Periode 2026-2029</a:t>
                      </a:r>
                    </a:p>
                  </a:txBody>
                  <a:tcPr/>
                </a:tc>
                <a:tc>
                  <a:txBody>
                    <a:bodyPr/>
                    <a:lstStyle/>
                    <a:p>
                      <a:pPr marL="0" algn="l" defTabSz="457200" rtl="0" eaLnBrk="1" latinLnBrk="0" hangingPunct="1"/>
                      <a:r>
                        <a:rPr lang="nl-NL" sz="1800" kern="1200" dirty="0">
                          <a:solidFill>
                            <a:schemeClr val="tx1"/>
                          </a:solidFill>
                          <a:latin typeface="Arial" panose="020B0604020202020204" pitchFamily="34" charset="0"/>
                          <a:ea typeface="+mn-ea"/>
                          <a:cs typeface="Arial" panose="020B0604020202020204" pitchFamily="34" charset="0"/>
                        </a:rPr>
                        <a:t>Algemeen bestuurslid</a:t>
                      </a:r>
                    </a:p>
                  </a:txBody>
                  <a:tcPr/>
                </a:tc>
                <a:extLst>
                  <a:ext uri="{0D108BD9-81ED-4DB2-BD59-A6C34878D82A}">
                    <a16:rowId xmlns:a16="http://schemas.microsoft.com/office/drawing/2014/main" val="1409266655"/>
                  </a:ext>
                </a:extLst>
              </a:tr>
              <a:tr h="596775">
                <a:tc>
                  <a:txBody>
                    <a:bodyPr/>
                    <a:lstStyle/>
                    <a:p>
                      <a:pPr marL="285750" indent="-285750">
                        <a:buClr>
                          <a:schemeClr val="accent1">
                            <a:lumMod val="75000"/>
                          </a:schemeClr>
                        </a:buClr>
                        <a:buFont typeface="Courier New" panose="02070309020205020404" pitchFamily="49" charset="0"/>
                        <a:buChar char="o"/>
                      </a:pPr>
                      <a:r>
                        <a:rPr lang="nl-NL" dirty="0">
                          <a:latin typeface="Arial" panose="020B0604020202020204" pitchFamily="34" charset="0"/>
                          <a:cs typeface="Arial" panose="020B0604020202020204" pitchFamily="34" charset="0"/>
                        </a:rPr>
                        <a:t>Sjoukje </a:t>
                      </a:r>
                      <a:r>
                        <a:rPr lang="nl-NL" dirty="0" err="1">
                          <a:latin typeface="Arial" panose="020B0604020202020204" pitchFamily="34" charset="0"/>
                          <a:cs typeface="Arial" panose="020B0604020202020204" pitchFamily="34" charset="0"/>
                        </a:rPr>
                        <a:t>Luijken</a:t>
                      </a:r>
                      <a:br>
                        <a:rPr lang="nl-NL" dirty="0">
                          <a:latin typeface="Arial" panose="020B0604020202020204" pitchFamily="34" charset="0"/>
                          <a:cs typeface="Arial" panose="020B0604020202020204" pitchFamily="34" charset="0"/>
                        </a:rPr>
                      </a:br>
                      <a:r>
                        <a:rPr lang="nl-NL" i="1" dirty="0">
                          <a:solidFill>
                            <a:schemeClr val="tx1"/>
                          </a:solidFill>
                          <a:latin typeface="Arial" panose="020B0604020202020204" pitchFamily="34" charset="0"/>
                          <a:cs typeface="Arial" panose="020B0604020202020204" pitchFamily="34" charset="0"/>
                        </a:rPr>
                        <a:t>Periode 2024-2027</a:t>
                      </a:r>
                      <a:endParaRPr lang="nl-NL" b="0" i="1" dirty="0">
                        <a:solidFill>
                          <a:schemeClr val="tx1"/>
                        </a:solidFill>
                        <a:latin typeface="Arial" panose="020B0604020202020204" pitchFamily="34" charset="0"/>
                        <a:cs typeface="Arial" panose="020B0604020202020204" pitchFamily="34" charset="0"/>
                      </a:endParaRPr>
                    </a:p>
                  </a:txBody>
                  <a:tcPr/>
                </a:tc>
                <a:tc>
                  <a:txBody>
                    <a:bodyPr/>
                    <a:lstStyle/>
                    <a:p>
                      <a:r>
                        <a:rPr lang="nl-NL" dirty="0">
                          <a:solidFill>
                            <a:schemeClr val="tx1"/>
                          </a:solidFill>
                          <a:latin typeface="Arial" panose="020B0604020202020204" pitchFamily="34" charset="0"/>
                          <a:cs typeface="Arial" panose="020B0604020202020204" pitchFamily="34" charset="0"/>
                        </a:rPr>
                        <a:t>Secretaris</a:t>
                      </a:r>
                      <a:endParaRPr lang="nl-NL" b="0" dirty="0">
                        <a:solidFill>
                          <a:schemeClr val="tx1"/>
                        </a:solidFill>
                        <a:latin typeface="Arial" panose="020B0604020202020204" pitchFamily="34" charset="0"/>
                        <a:cs typeface="Arial" panose="020B0604020202020204" pitchFamily="34" charset="0"/>
                      </a:endParaRPr>
                    </a:p>
                  </a:txBody>
                  <a:tcPr/>
                </a:tc>
                <a:tc>
                  <a:txBody>
                    <a:bodyPr/>
                    <a:lstStyle/>
                    <a:p>
                      <a:pPr marL="285750" marR="0" lvl="0" indent="-285750" algn="l" defTabSz="457200" rtl="0" eaLnBrk="1" fontAlgn="auto" latinLnBrk="0" hangingPunct="1">
                        <a:lnSpc>
                          <a:spcPct val="100000"/>
                        </a:lnSpc>
                        <a:spcBef>
                          <a:spcPts val="0"/>
                        </a:spcBef>
                        <a:spcAft>
                          <a:spcPts val="0"/>
                        </a:spcAft>
                        <a:buClr>
                          <a:schemeClr val="accent1">
                            <a:lumMod val="75000"/>
                          </a:schemeClr>
                        </a:buClr>
                        <a:buSzTx/>
                        <a:buFont typeface="Courier New" panose="02070309020205020404" pitchFamily="49" charset="0"/>
                        <a:buChar char="o"/>
                        <a:tabLst/>
                        <a:defRPr/>
                      </a:pPr>
                      <a:r>
                        <a:rPr lang="nl-NL" dirty="0">
                          <a:latin typeface="Arial" panose="020B0604020202020204" pitchFamily="34" charset="0"/>
                          <a:cs typeface="Arial" panose="020B0604020202020204" pitchFamily="34" charset="0"/>
                        </a:rPr>
                        <a:t>Laetitia de Leede</a:t>
                      </a:r>
                      <a:br>
                        <a:rPr lang="nl-NL" dirty="0">
                          <a:latin typeface="Arial" panose="020B0604020202020204" pitchFamily="34" charset="0"/>
                          <a:cs typeface="Arial" panose="020B0604020202020204" pitchFamily="34" charset="0"/>
                        </a:rPr>
                      </a:br>
                      <a:r>
                        <a:rPr lang="nl-NL" i="1" dirty="0">
                          <a:solidFill>
                            <a:schemeClr val="tx1"/>
                          </a:solidFill>
                          <a:latin typeface="Arial" panose="020B0604020202020204" pitchFamily="34" charset="0"/>
                          <a:cs typeface="Arial" panose="020B0604020202020204" pitchFamily="34" charset="0"/>
                        </a:rPr>
                        <a:t>Periode 2024-2027</a:t>
                      </a:r>
                      <a:endParaRPr lang="nl-NL" b="0" i="1" dirty="0">
                        <a:solidFill>
                          <a:schemeClr val="tx1"/>
                        </a:solidFill>
                        <a:latin typeface="Arial" panose="020B0604020202020204" pitchFamily="34" charset="0"/>
                        <a:cs typeface="Arial" panose="020B0604020202020204" pitchFamily="34" charset="0"/>
                      </a:endParaRPr>
                    </a:p>
                  </a:txBody>
                  <a:tcPr/>
                </a:tc>
                <a:tc>
                  <a:txBody>
                    <a:bodyPr/>
                    <a:lstStyle/>
                    <a:p>
                      <a:r>
                        <a:rPr lang="nl-NL" dirty="0">
                          <a:solidFill>
                            <a:schemeClr val="tx1"/>
                          </a:solidFill>
                          <a:latin typeface="Arial" panose="020B0604020202020204" pitchFamily="34" charset="0"/>
                          <a:cs typeface="Arial" panose="020B0604020202020204" pitchFamily="34" charset="0"/>
                        </a:rPr>
                        <a:t>Voorzitter</a:t>
                      </a:r>
                      <a:endParaRPr lang="nl-NL" b="0" dirty="0">
                        <a:solidFill>
                          <a:schemeClr val="tx1"/>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3981102353"/>
                  </a:ext>
                </a:extLst>
              </a:tr>
              <a:tr h="596775">
                <a:tc>
                  <a:txBody>
                    <a:bodyPr/>
                    <a:lstStyle/>
                    <a:p>
                      <a:pPr marL="285750" indent="-285750">
                        <a:buClr>
                          <a:schemeClr val="accent1">
                            <a:lumMod val="75000"/>
                          </a:schemeClr>
                        </a:buClr>
                        <a:buFont typeface="Courier New" panose="02070309020205020404" pitchFamily="49" charset="0"/>
                        <a:buChar char="o"/>
                      </a:pPr>
                      <a:r>
                        <a:rPr lang="nl-NL" dirty="0">
                          <a:latin typeface="Arial" panose="020B0604020202020204" pitchFamily="34" charset="0"/>
                          <a:cs typeface="Arial" panose="020B0604020202020204" pitchFamily="34" charset="0"/>
                        </a:rPr>
                        <a:t>Jan </a:t>
                      </a:r>
                      <a:r>
                        <a:rPr lang="nl-NL" dirty="0" err="1">
                          <a:latin typeface="Arial" panose="020B0604020202020204" pitchFamily="34" charset="0"/>
                          <a:cs typeface="Arial" panose="020B0604020202020204" pitchFamily="34" charset="0"/>
                        </a:rPr>
                        <a:t>Hulsing</a:t>
                      </a:r>
                      <a:br>
                        <a:rPr lang="nl-NL" dirty="0">
                          <a:latin typeface="Arial" panose="020B0604020202020204" pitchFamily="34" charset="0"/>
                          <a:cs typeface="Arial" panose="020B0604020202020204" pitchFamily="34" charset="0"/>
                        </a:rPr>
                      </a:br>
                      <a:r>
                        <a:rPr lang="nl-NL" i="1" dirty="0">
                          <a:solidFill>
                            <a:schemeClr val="tx1"/>
                          </a:solidFill>
                          <a:latin typeface="Arial" panose="020B0604020202020204" pitchFamily="34" charset="0"/>
                          <a:cs typeface="Arial" panose="020B0604020202020204" pitchFamily="34" charset="0"/>
                        </a:rPr>
                        <a:t>Periode 2025-2028</a:t>
                      </a:r>
                      <a:endParaRPr lang="nl-NL" b="0" i="1" dirty="0">
                        <a:solidFill>
                          <a:schemeClr val="accent1">
                            <a:lumMod val="75000"/>
                          </a:schemeClr>
                        </a:solidFill>
                        <a:latin typeface="Arial" panose="020B0604020202020204" pitchFamily="34" charset="0"/>
                        <a:cs typeface="Arial" panose="020B0604020202020204" pitchFamily="34" charset="0"/>
                      </a:endParaRPr>
                    </a:p>
                  </a:txBody>
                  <a:tcPr/>
                </a:tc>
                <a:tc>
                  <a:txBody>
                    <a:bodyPr/>
                    <a:lstStyle/>
                    <a:p>
                      <a:pPr marL="0" algn="l" defTabSz="457200" rtl="0" eaLnBrk="1" latinLnBrk="0" hangingPunct="1"/>
                      <a:r>
                        <a:rPr lang="nl-NL" sz="1800" kern="1200" dirty="0">
                          <a:solidFill>
                            <a:schemeClr val="tx1"/>
                          </a:solidFill>
                          <a:latin typeface="Arial" panose="020B0604020202020204" pitchFamily="34" charset="0"/>
                          <a:ea typeface="+mn-ea"/>
                          <a:cs typeface="Arial" panose="020B0604020202020204" pitchFamily="34" charset="0"/>
                        </a:rPr>
                        <a:t>Algemeen bestuurslid</a:t>
                      </a:r>
                    </a:p>
                  </a:txBody>
                  <a:tcPr/>
                </a:tc>
                <a:tc>
                  <a:txBody>
                    <a:bodyPr/>
                    <a:lstStyle/>
                    <a:p>
                      <a:pPr marL="285750" indent="-285750" algn="l" defTabSz="457200" rtl="0" eaLnBrk="1" latinLnBrk="0" hangingPunct="1">
                        <a:buClr>
                          <a:schemeClr val="accent1">
                            <a:lumMod val="75000"/>
                          </a:schemeClr>
                        </a:buClr>
                        <a:buFont typeface="Courier New" panose="02070309020205020404" pitchFamily="49" charset="0"/>
                        <a:buChar char="o"/>
                      </a:pPr>
                      <a:endParaRPr lang="nl-NL" sz="1800" i="1" kern="1200" dirty="0">
                        <a:solidFill>
                          <a:srgbClr val="FFC000"/>
                        </a:solidFill>
                        <a:latin typeface="Arial" panose="020B0604020202020204" pitchFamily="34" charset="0"/>
                        <a:ea typeface="+mn-ea"/>
                        <a:cs typeface="Arial" panose="020B0604020202020204" pitchFamily="34" charset="0"/>
                      </a:endParaRPr>
                    </a:p>
                  </a:txBody>
                  <a:tcPr/>
                </a:tc>
                <a:tc>
                  <a:txBody>
                    <a:bodyPr/>
                    <a:lstStyle/>
                    <a:p>
                      <a:pPr marL="0" algn="l" defTabSz="457200" rtl="0" eaLnBrk="1" latinLnBrk="0" hangingPunct="1"/>
                      <a:endParaRPr lang="nl-NL" sz="1800" kern="1200" dirty="0">
                        <a:solidFill>
                          <a:schemeClr val="accent1">
                            <a:lumMod val="75000"/>
                          </a:schemeClr>
                        </a:solidFill>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2051740990"/>
                  </a:ext>
                </a:extLst>
              </a:tr>
            </a:tbl>
          </a:graphicData>
        </a:graphic>
      </p:graphicFrame>
    </p:spTree>
    <p:extLst>
      <p:ext uri="{BB962C8B-B14F-4D97-AF65-F5344CB8AC3E}">
        <p14:creationId xmlns:p14="http://schemas.microsoft.com/office/powerpoint/2010/main" val="28900327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F428B9F-89AF-4236-B28A-9ECBD7622228}"/>
              </a:ext>
            </a:extLst>
          </p:cNvPr>
          <p:cNvSpPr>
            <a:spLocks noGrp="1"/>
          </p:cNvSpPr>
          <p:nvPr>
            <p:ph type="title"/>
          </p:nvPr>
        </p:nvSpPr>
        <p:spPr/>
        <p:txBody>
          <a:bodyPr/>
          <a:lstStyle/>
          <a:p>
            <a:r>
              <a:rPr lang="nl-NL" dirty="0"/>
              <a:t>Vragenronde</a:t>
            </a:r>
          </a:p>
        </p:txBody>
      </p:sp>
      <p:sp>
        <p:nvSpPr>
          <p:cNvPr id="3" name="Tijdelijke aanduiding voor inhoud 2">
            <a:extLst>
              <a:ext uri="{FF2B5EF4-FFF2-40B4-BE49-F238E27FC236}">
                <a16:creationId xmlns:a16="http://schemas.microsoft.com/office/drawing/2014/main" id="{5ADA5523-3BE8-4A56-A6F7-2B942620EE2A}"/>
              </a:ext>
            </a:extLst>
          </p:cNvPr>
          <p:cNvSpPr>
            <a:spLocks noGrp="1"/>
          </p:cNvSpPr>
          <p:nvPr>
            <p:ph idx="1"/>
          </p:nvPr>
        </p:nvSpPr>
        <p:spPr>
          <a:xfrm>
            <a:off x="439290" y="566431"/>
            <a:ext cx="11029615" cy="6405699"/>
          </a:xfrm>
        </p:spPr>
        <p:txBody>
          <a:bodyPr>
            <a:normAutofit/>
          </a:bodyPr>
          <a:lstStyle/>
          <a:p>
            <a:pPr marL="0" indent="0">
              <a:buNone/>
            </a:pPr>
            <a:r>
              <a:rPr lang="nl-NL" sz="6000" dirty="0">
                <a:solidFill>
                  <a:schemeClr val="tx1"/>
                </a:solidFill>
                <a:latin typeface="Arial" panose="020B0604020202020204" pitchFamily="34" charset="0"/>
                <a:cs typeface="Arial" panose="020B0604020202020204" pitchFamily="34" charset="0"/>
              </a:rPr>
              <a:t>Zijn er vragen?</a:t>
            </a:r>
          </a:p>
          <a:p>
            <a:pPr marL="0" indent="0">
              <a:buNone/>
            </a:pPr>
            <a:endParaRPr lang="nl-NL" sz="2800" dirty="0">
              <a:latin typeface="Arial" panose="020B0604020202020204" pitchFamily="34" charset="0"/>
              <a:cs typeface="Arial" panose="020B0604020202020204" pitchFamily="34" charset="0"/>
            </a:endParaRPr>
          </a:p>
        </p:txBody>
      </p:sp>
      <p:pic>
        <p:nvPicPr>
          <p:cNvPr id="6" name="Graphic 5" descr="Proost met effen opvulling">
            <a:extLst>
              <a:ext uri="{FF2B5EF4-FFF2-40B4-BE49-F238E27FC236}">
                <a16:creationId xmlns:a16="http://schemas.microsoft.com/office/drawing/2014/main" id="{CFA968E9-DC1B-EF1F-C4BE-2E2FAB3C2543}"/>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409469" y="2709657"/>
            <a:ext cx="3581912" cy="3581912"/>
          </a:xfrm>
          <a:prstGeom prst="rect">
            <a:avLst/>
          </a:prstGeom>
        </p:spPr>
      </p:pic>
    </p:spTree>
    <p:extLst>
      <p:ext uri="{BB962C8B-B14F-4D97-AF65-F5344CB8AC3E}">
        <p14:creationId xmlns:p14="http://schemas.microsoft.com/office/powerpoint/2010/main" val="97044547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CAAA9A3-58A9-792E-9710-EF82A79B2A89}"/>
              </a:ext>
            </a:extLst>
          </p:cNvPr>
          <p:cNvSpPr>
            <a:spLocks noGrp="1"/>
          </p:cNvSpPr>
          <p:nvPr>
            <p:ph type="title"/>
          </p:nvPr>
        </p:nvSpPr>
        <p:spPr/>
        <p:txBody>
          <a:bodyPr/>
          <a:lstStyle/>
          <a:p>
            <a:r>
              <a:rPr lang="nl-NL" dirty="0"/>
              <a:t>Gastspreker – Deelauto’s</a:t>
            </a:r>
          </a:p>
        </p:txBody>
      </p:sp>
      <p:sp>
        <p:nvSpPr>
          <p:cNvPr id="3" name="Tijdelijke aanduiding voor inhoud 2">
            <a:extLst>
              <a:ext uri="{FF2B5EF4-FFF2-40B4-BE49-F238E27FC236}">
                <a16:creationId xmlns:a16="http://schemas.microsoft.com/office/drawing/2014/main" id="{35D09F93-152C-9018-BD29-8A0775F98C4F}"/>
              </a:ext>
            </a:extLst>
          </p:cNvPr>
          <p:cNvSpPr>
            <a:spLocks noGrp="1"/>
          </p:cNvSpPr>
          <p:nvPr>
            <p:ph idx="1"/>
          </p:nvPr>
        </p:nvSpPr>
        <p:spPr/>
        <p:txBody>
          <a:bodyPr/>
          <a:lstStyle/>
          <a:p>
            <a:pPr marL="0" indent="0">
              <a:buNone/>
            </a:pPr>
            <a:r>
              <a:rPr lang="nl-NL" sz="5400" dirty="0">
                <a:solidFill>
                  <a:schemeClr val="tx1"/>
                </a:solidFill>
                <a:latin typeface="Arial"/>
                <a:cs typeface="Arial"/>
              </a:rPr>
              <a:t>Deelauto’s in Spankeren</a:t>
            </a:r>
            <a:br>
              <a:rPr lang="nl-NL" sz="5400" dirty="0">
                <a:latin typeface="Arial" panose="020B0604020202020204" pitchFamily="34" charset="0"/>
                <a:cs typeface="Arial" panose="020B0604020202020204" pitchFamily="34" charset="0"/>
              </a:rPr>
            </a:br>
            <a:r>
              <a:rPr lang="nl-NL" sz="5400" dirty="0">
                <a:solidFill>
                  <a:schemeClr val="tx1"/>
                </a:solidFill>
                <a:latin typeface="Arial"/>
                <a:cs typeface="Arial"/>
              </a:rPr>
              <a:t>Spreker</a:t>
            </a:r>
            <a:r>
              <a:rPr lang="nl-NL" sz="5400">
                <a:solidFill>
                  <a:schemeClr val="tx1"/>
                </a:solidFill>
                <a:latin typeface="Arial"/>
                <a:cs typeface="Arial"/>
              </a:rPr>
              <a:t>: Adriaan van der Brugh</a:t>
            </a:r>
            <a:br>
              <a:rPr lang="nl-NL" dirty="0">
                <a:latin typeface="Arial" panose="020B0604020202020204" pitchFamily="34" charset="0"/>
                <a:cs typeface="Arial" panose="020B0604020202020204" pitchFamily="34" charset="0"/>
              </a:rPr>
            </a:br>
            <a:endParaRPr lang="nl-NL"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84241875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D9A5FC-6E29-4AB3-9E16-7FCD946E3A59}"/>
              </a:ext>
            </a:extLst>
          </p:cNvPr>
          <p:cNvSpPr>
            <a:spLocks noGrp="1"/>
          </p:cNvSpPr>
          <p:nvPr>
            <p:ph type="title"/>
          </p:nvPr>
        </p:nvSpPr>
        <p:spPr/>
        <p:txBody>
          <a:bodyPr/>
          <a:lstStyle/>
          <a:p>
            <a:r>
              <a:rPr lang="nl-NL" dirty="0">
                <a:latin typeface="Arial" panose="020B0604020202020204" pitchFamily="34" charset="0"/>
                <a:cs typeface="Arial" panose="020B0604020202020204" pitchFamily="34" charset="0"/>
              </a:rPr>
              <a:t>Doelstelling belangenvereniging spankeren</a:t>
            </a:r>
          </a:p>
        </p:txBody>
      </p:sp>
      <p:sp>
        <p:nvSpPr>
          <p:cNvPr id="3" name="Tijdelijke aanduiding voor inhoud 2">
            <a:extLst>
              <a:ext uri="{FF2B5EF4-FFF2-40B4-BE49-F238E27FC236}">
                <a16:creationId xmlns:a16="http://schemas.microsoft.com/office/drawing/2014/main" id="{4A1A46EF-1D8E-485D-8A08-A1C1884D3AFB}"/>
              </a:ext>
            </a:extLst>
          </p:cNvPr>
          <p:cNvSpPr>
            <a:spLocks noGrp="1"/>
          </p:cNvSpPr>
          <p:nvPr>
            <p:ph idx="1"/>
          </p:nvPr>
        </p:nvSpPr>
        <p:spPr/>
        <p:txBody>
          <a:bodyPr/>
          <a:lstStyle/>
          <a:p>
            <a:pPr marL="0" indent="0" algn="ctr">
              <a:buNone/>
            </a:pPr>
            <a:r>
              <a:rPr lang="nl-NL" sz="2500" i="1" dirty="0">
                <a:solidFill>
                  <a:schemeClr val="tx1"/>
                </a:solidFill>
                <a:latin typeface="Arial" panose="020B0604020202020204" pitchFamily="34" charset="0"/>
                <a:cs typeface="Arial" panose="020B0604020202020204" pitchFamily="34" charset="0"/>
              </a:rPr>
              <a:t>‘Belangenvereniging Spankeren behartigt het collectieve belang van de inwoners van Spankeren. Het uitgangspunt is het in stand houden en verbeteren van het dorp. De vereniging streeft naar een prettige en veilige leefomgeving, voor jong en oud. Hierbij dient de belangenvereniging als klankbord voor de inwoners van Spankeren’</a:t>
            </a:r>
          </a:p>
          <a:p>
            <a:pPr marL="0" indent="0" algn="ctr">
              <a:buNone/>
            </a:pPr>
            <a:endParaRPr lang="nl-NL"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40943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D9A5FC-6E29-4AB3-9E16-7FCD946E3A59}"/>
              </a:ext>
            </a:extLst>
          </p:cNvPr>
          <p:cNvSpPr>
            <a:spLocks noGrp="1"/>
          </p:cNvSpPr>
          <p:nvPr>
            <p:ph type="title"/>
          </p:nvPr>
        </p:nvSpPr>
        <p:spPr/>
        <p:txBody>
          <a:bodyPr/>
          <a:lstStyle/>
          <a:p>
            <a:r>
              <a:rPr lang="nl-NL" dirty="0">
                <a:latin typeface="Arial" panose="020B0604020202020204" pitchFamily="34" charset="0"/>
                <a:cs typeface="Arial" panose="020B0604020202020204" pitchFamily="34" charset="0"/>
              </a:rPr>
              <a:t>Agenda - Deel 1 (19.30-20.15)</a:t>
            </a:r>
          </a:p>
        </p:txBody>
      </p:sp>
      <p:sp>
        <p:nvSpPr>
          <p:cNvPr id="3" name="Tijdelijke aanduiding voor inhoud 2">
            <a:extLst>
              <a:ext uri="{FF2B5EF4-FFF2-40B4-BE49-F238E27FC236}">
                <a16:creationId xmlns:a16="http://schemas.microsoft.com/office/drawing/2014/main" id="{4A1A46EF-1D8E-485D-8A08-A1C1884D3AFB}"/>
              </a:ext>
            </a:extLst>
          </p:cNvPr>
          <p:cNvSpPr>
            <a:spLocks noGrp="1"/>
          </p:cNvSpPr>
          <p:nvPr>
            <p:ph idx="1"/>
          </p:nvPr>
        </p:nvSpPr>
        <p:spPr>
          <a:xfrm>
            <a:off x="496131" y="1854179"/>
            <a:ext cx="11029615" cy="4844332"/>
          </a:xfrm>
        </p:spPr>
        <p:txBody>
          <a:bodyPr>
            <a:normAutofit fontScale="92500" lnSpcReduction="20000"/>
          </a:bodyPr>
          <a:lstStyle/>
          <a:p>
            <a:pPr marL="514350" indent="-514350">
              <a:buClr>
                <a:schemeClr val="tx1"/>
              </a:buClr>
              <a:buFont typeface="+mj-lt"/>
              <a:buAutoNum type="arabicPeriod"/>
            </a:pPr>
            <a:r>
              <a:rPr lang="nl-NL" sz="2900" dirty="0">
                <a:solidFill>
                  <a:schemeClr val="tx1"/>
                </a:solidFill>
                <a:latin typeface="Arial" panose="020B0604020202020204" pitchFamily="34" charset="0"/>
                <a:cs typeface="Arial" panose="020B0604020202020204" pitchFamily="34" charset="0"/>
              </a:rPr>
              <a:t>Opening</a:t>
            </a:r>
          </a:p>
          <a:p>
            <a:pPr marL="514350" indent="-514350">
              <a:buClr>
                <a:schemeClr val="tx1"/>
              </a:buClr>
              <a:buFont typeface="+mj-lt"/>
              <a:buAutoNum type="arabicPeriod"/>
            </a:pPr>
            <a:r>
              <a:rPr lang="nl-NL" sz="2900" dirty="0">
                <a:solidFill>
                  <a:schemeClr val="tx1"/>
                </a:solidFill>
                <a:latin typeface="Arial" panose="020B0604020202020204" pitchFamily="34" charset="0"/>
                <a:cs typeface="Arial" panose="020B0604020202020204" pitchFamily="34" charset="0"/>
              </a:rPr>
              <a:t>Afsluiting van 2025</a:t>
            </a:r>
          </a:p>
          <a:p>
            <a:pPr marL="895500" lvl="1" indent="-571500">
              <a:buClr>
                <a:schemeClr val="tx1"/>
              </a:buClr>
              <a:buFont typeface="+mj-lt"/>
              <a:buAutoNum type="romanUcPeriod"/>
            </a:pPr>
            <a:r>
              <a:rPr lang="nl-NL" sz="2700" dirty="0">
                <a:solidFill>
                  <a:schemeClr val="tx1"/>
                </a:solidFill>
                <a:latin typeface="Arial" panose="020B0604020202020204" pitchFamily="34" charset="0"/>
                <a:cs typeface="Arial" panose="020B0604020202020204" pitchFamily="34" charset="0"/>
              </a:rPr>
              <a:t>Vaststelling verslag ALV 2025</a:t>
            </a:r>
          </a:p>
          <a:p>
            <a:pPr marL="895500" lvl="1" indent="-571500">
              <a:buClr>
                <a:schemeClr val="tx1"/>
              </a:buClr>
              <a:buFont typeface="+mj-lt"/>
              <a:buAutoNum type="romanUcPeriod"/>
            </a:pPr>
            <a:r>
              <a:rPr lang="nl-NL" sz="2900" dirty="0">
                <a:solidFill>
                  <a:schemeClr val="tx1"/>
                </a:solidFill>
                <a:latin typeface="Arial" panose="020B0604020202020204" pitchFamily="34" charset="0"/>
                <a:cs typeface="Arial" panose="020B0604020202020204" pitchFamily="34" charset="0"/>
              </a:rPr>
              <a:t>het jaarverslag 2025</a:t>
            </a:r>
          </a:p>
          <a:p>
            <a:pPr marL="895500" lvl="1" indent="-571500">
              <a:buClr>
                <a:schemeClr val="tx1"/>
              </a:buClr>
              <a:buFont typeface="+mj-lt"/>
              <a:buAutoNum type="romanUcPeriod"/>
            </a:pPr>
            <a:r>
              <a:rPr lang="nl-NL" sz="2900" dirty="0">
                <a:solidFill>
                  <a:schemeClr val="tx1"/>
                </a:solidFill>
                <a:latin typeface="Arial" panose="020B0604020202020204" pitchFamily="34" charset="0"/>
                <a:cs typeface="Arial" panose="020B0604020202020204" pitchFamily="34" charset="0"/>
              </a:rPr>
              <a:t>financieel jaarverslag 2025</a:t>
            </a:r>
          </a:p>
          <a:p>
            <a:pPr marL="895350" lvl="1" indent="-571500">
              <a:buClr>
                <a:schemeClr val="tx1"/>
              </a:buClr>
              <a:buFont typeface="+mj-lt"/>
              <a:buAutoNum type="romanUcPeriod"/>
            </a:pPr>
            <a:r>
              <a:rPr lang="nl-NL" sz="2900">
                <a:solidFill>
                  <a:schemeClr val="tx1"/>
                </a:solidFill>
                <a:latin typeface="Arial"/>
                <a:cs typeface="Arial"/>
              </a:rPr>
              <a:t>verslag kascontrole commissie 2025 en verkiezing kascommissie 2026</a:t>
            </a:r>
            <a:endParaRPr lang="nl-NL" sz="2900">
              <a:solidFill>
                <a:schemeClr val="tx1"/>
              </a:solidFill>
              <a:latin typeface="Arial" panose="020B0604020202020204" pitchFamily="34" charset="0"/>
              <a:cs typeface="Arial" panose="020B0604020202020204" pitchFamily="34" charset="0"/>
            </a:endParaRPr>
          </a:p>
          <a:p>
            <a:pPr marL="514350" indent="-514350">
              <a:buClr>
                <a:schemeClr val="tx1"/>
              </a:buClr>
              <a:buFont typeface="+mj-lt"/>
              <a:buAutoNum type="arabicPeriod"/>
            </a:pPr>
            <a:r>
              <a:rPr lang="nl-NL" sz="2900" dirty="0">
                <a:solidFill>
                  <a:schemeClr val="tx1"/>
                </a:solidFill>
                <a:latin typeface="Arial" panose="020B0604020202020204" pitchFamily="34" charset="0"/>
                <a:cs typeface="Arial" panose="020B0604020202020204" pitchFamily="34" charset="0"/>
              </a:rPr>
              <a:t>Begroting 2026</a:t>
            </a:r>
          </a:p>
          <a:p>
            <a:pPr marL="514350" indent="-514350">
              <a:buClr>
                <a:schemeClr val="tx1"/>
              </a:buClr>
              <a:buFont typeface="+mj-lt"/>
              <a:buAutoNum type="arabicPeriod"/>
            </a:pPr>
            <a:r>
              <a:rPr lang="nl-NL" sz="2900" dirty="0">
                <a:solidFill>
                  <a:schemeClr val="tx1"/>
                </a:solidFill>
                <a:latin typeface="Arial" panose="020B0604020202020204" pitchFamily="34" charset="0"/>
                <a:cs typeface="Arial" panose="020B0604020202020204" pitchFamily="34" charset="0"/>
              </a:rPr>
              <a:t>Contributie 2026</a:t>
            </a:r>
          </a:p>
          <a:p>
            <a:pPr marL="514350" indent="-514350">
              <a:buClr>
                <a:schemeClr val="tx1"/>
              </a:buClr>
              <a:buFont typeface="+mj-lt"/>
              <a:buAutoNum type="arabicPeriod"/>
            </a:pPr>
            <a:r>
              <a:rPr lang="nl-NL" sz="2900" dirty="0">
                <a:solidFill>
                  <a:schemeClr val="tx1"/>
                </a:solidFill>
                <a:latin typeface="Arial" panose="020B0604020202020204" pitchFamily="34" charset="0"/>
                <a:cs typeface="Arial" panose="020B0604020202020204" pitchFamily="34" charset="0"/>
              </a:rPr>
              <a:t>Bestuurszaken</a:t>
            </a:r>
            <a:endParaRPr lang="nl-NL" dirty="0">
              <a:solidFill>
                <a:schemeClr val="tx1"/>
              </a:solidFill>
              <a:latin typeface="Arial" panose="020B0604020202020204" pitchFamily="34" charset="0"/>
              <a:cs typeface="Arial" panose="020B0604020202020204" pitchFamily="34" charset="0"/>
            </a:endParaRPr>
          </a:p>
        </p:txBody>
      </p:sp>
      <p:sp>
        <p:nvSpPr>
          <p:cNvPr id="5" name="Tekstvak 4">
            <a:extLst>
              <a:ext uri="{FF2B5EF4-FFF2-40B4-BE49-F238E27FC236}">
                <a16:creationId xmlns:a16="http://schemas.microsoft.com/office/drawing/2014/main" id="{1AB4D2E6-2452-B9ED-FB29-8596DF6B9A33}"/>
              </a:ext>
            </a:extLst>
          </p:cNvPr>
          <p:cNvSpPr txBox="1"/>
          <p:nvPr/>
        </p:nvSpPr>
        <p:spPr>
          <a:xfrm>
            <a:off x="5184074" y="2437905"/>
            <a:ext cx="1828800" cy="1828800"/>
          </a:xfrm>
          <a:prstGeom prst="rect">
            <a:avLst/>
          </a:prstGeom>
          <a:noFill/>
        </p:spPr>
        <p:txBody>
          <a:bodyPr wrap="square" rtlCol="0">
            <a:spAutoFit/>
          </a:bodyPr>
          <a:lstStyle/>
          <a:p>
            <a:pPr algn="l"/>
            <a:endParaRPr lang="nl-NL" dirty="0"/>
          </a:p>
        </p:txBody>
      </p:sp>
      <p:sp>
        <p:nvSpPr>
          <p:cNvPr id="6" name="Tekstvak 5">
            <a:extLst>
              <a:ext uri="{FF2B5EF4-FFF2-40B4-BE49-F238E27FC236}">
                <a16:creationId xmlns:a16="http://schemas.microsoft.com/office/drawing/2014/main" id="{7DDB42A1-7505-CC0A-0173-EFEE85DEE929}"/>
              </a:ext>
            </a:extLst>
          </p:cNvPr>
          <p:cNvSpPr txBox="1"/>
          <p:nvPr/>
        </p:nvSpPr>
        <p:spPr>
          <a:xfrm>
            <a:off x="6010938" y="4576947"/>
            <a:ext cx="2437861" cy="2121563"/>
          </a:xfrm>
          <a:prstGeom prst="rect">
            <a:avLst/>
          </a:prstGeom>
          <a:noFill/>
        </p:spPr>
        <p:txBody>
          <a:bodyPr wrap="square" rtlCol="0">
            <a:spAutoFit/>
          </a:bodyPr>
          <a:lstStyle/>
          <a:p>
            <a:pPr algn="l"/>
            <a:endParaRPr lang="nl-NL" dirty="0"/>
          </a:p>
        </p:txBody>
      </p:sp>
    </p:spTree>
    <p:extLst>
      <p:ext uri="{BB962C8B-B14F-4D97-AF65-F5344CB8AC3E}">
        <p14:creationId xmlns:p14="http://schemas.microsoft.com/office/powerpoint/2010/main" val="9440117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ED9A5FC-6E29-4AB3-9E16-7FCD946E3A59}"/>
              </a:ext>
            </a:extLst>
          </p:cNvPr>
          <p:cNvSpPr>
            <a:spLocks noGrp="1"/>
          </p:cNvSpPr>
          <p:nvPr>
            <p:ph type="title"/>
          </p:nvPr>
        </p:nvSpPr>
        <p:spPr/>
        <p:txBody>
          <a:bodyPr/>
          <a:lstStyle/>
          <a:p>
            <a:r>
              <a:rPr lang="nl-NL" dirty="0">
                <a:latin typeface="Arial" panose="020B0604020202020204" pitchFamily="34" charset="0"/>
                <a:cs typeface="Arial" panose="020B0604020202020204" pitchFamily="34" charset="0"/>
              </a:rPr>
              <a:t>Agenda - Deel 2 (20.30-21.30)</a:t>
            </a:r>
          </a:p>
        </p:txBody>
      </p:sp>
      <p:sp>
        <p:nvSpPr>
          <p:cNvPr id="3" name="Tijdelijke aanduiding voor inhoud 2">
            <a:extLst>
              <a:ext uri="{FF2B5EF4-FFF2-40B4-BE49-F238E27FC236}">
                <a16:creationId xmlns:a16="http://schemas.microsoft.com/office/drawing/2014/main" id="{4A1A46EF-1D8E-485D-8A08-A1C1884D3AFB}"/>
              </a:ext>
            </a:extLst>
          </p:cNvPr>
          <p:cNvSpPr>
            <a:spLocks noGrp="1"/>
          </p:cNvSpPr>
          <p:nvPr>
            <p:ph idx="1"/>
          </p:nvPr>
        </p:nvSpPr>
        <p:spPr>
          <a:xfrm>
            <a:off x="444176" y="2016579"/>
            <a:ext cx="11029615" cy="1412421"/>
          </a:xfrm>
        </p:spPr>
        <p:txBody>
          <a:bodyPr>
            <a:normAutofit fontScale="92500" lnSpcReduction="20000"/>
          </a:bodyPr>
          <a:lstStyle/>
          <a:p>
            <a:pPr marL="0" indent="0">
              <a:buNone/>
            </a:pPr>
            <a:endParaRPr lang="nl-NL" dirty="0">
              <a:solidFill>
                <a:schemeClr val="tx1"/>
              </a:solidFill>
              <a:latin typeface="Arial" panose="020B0604020202020204" pitchFamily="34" charset="0"/>
              <a:cs typeface="Arial" panose="020B0604020202020204" pitchFamily="34" charset="0"/>
            </a:endParaRPr>
          </a:p>
          <a:p>
            <a:pPr>
              <a:buNone/>
            </a:pPr>
            <a:r>
              <a:rPr lang="nl-NL" sz="2900" dirty="0">
                <a:solidFill>
                  <a:schemeClr val="tx1"/>
                </a:solidFill>
                <a:latin typeface="Arial" panose="020B0604020202020204" pitchFamily="34" charset="0"/>
                <a:cs typeface="Arial" panose="020B0604020202020204" pitchFamily="34" charset="0"/>
              </a:rPr>
              <a:t>Presentatie over deelauto’s in Spankeren</a:t>
            </a:r>
          </a:p>
          <a:p>
            <a:pPr marL="305435" indent="-305435">
              <a:buNone/>
            </a:pPr>
            <a:r>
              <a:rPr lang="nl-NL" sz="2900">
                <a:solidFill>
                  <a:schemeClr val="tx1"/>
                </a:solidFill>
                <a:latin typeface="Arial"/>
                <a:cs typeface="Arial"/>
              </a:rPr>
              <a:t>Spreker: Adriaan van der Brugh</a:t>
            </a:r>
            <a:endParaRPr lang="nl-NL" sz="2900">
              <a:solidFill>
                <a:schemeClr val="tx1"/>
              </a:solidFill>
              <a:latin typeface="Arial" panose="020B0604020202020204" pitchFamily="34" charset="0"/>
              <a:cs typeface="Arial" panose="020B0604020202020204" pitchFamily="34" charset="0"/>
            </a:endParaRPr>
          </a:p>
          <a:p>
            <a:pPr marL="342900" indent="-342900">
              <a:buFont typeface="+mj-lt"/>
              <a:buAutoNum type="arabicPeriod"/>
            </a:pPr>
            <a:endParaRPr lang="nl-NL" dirty="0">
              <a:solidFill>
                <a:schemeClr val="tx1"/>
              </a:solidFill>
              <a:latin typeface="Arial" panose="020B0604020202020204" pitchFamily="34" charset="0"/>
              <a:cs typeface="Arial" panose="020B0604020202020204" pitchFamily="34" charset="0"/>
            </a:endParaRPr>
          </a:p>
        </p:txBody>
      </p:sp>
      <p:pic>
        <p:nvPicPr>
          <p:cNvPr id="5" name="Graphic 4" descr="Auto silhouet">
            <a:extLst>
              <a:ext uri="{FF2B5EF4-FFF2-40B4-BE49-F238E27FC236}">
                <a16:creationId xmlns:a16="http://schemas.microsoft.com/office/drawing/2014/main" id="{6494E367-80E8-7EFC-F870-D4C9C0313E1E}"/>
              </a:ext>
            </a:extLst>
          </p:cNvPr>
          <p:cNvPicPr>
            <a:picLocks noChangeAspect="1"/>
          </p:cNvPicPr>
          <p:nvPr/>
        </p:nvPicPr>
        <p:blipFill>
          <a:blip>
            <a:extLst>
              <a:ext uri="{96DAC541-7B7A-43D3-8B79-37D633B846F1}">
                <asvg:svgBlip xmlns:asvg="http://schemas.microsoft.com/office/drawing/2016/SVG/main" r:embed="rId2"/>
              </a:ext>
            </a:extLst>
          </a:blip>
          <a:stretch>
            <a:fillRect/>
          </a:stretch>
        </p:blipFill>
        <p:spPr>
          <a:xfrm>
            <a:off x="7753846" y="3345659"/>
            <a:ext cx="3719945" cy="3719945"/>
          </a:xfrm>
          <a:prstGeom prst="rect">
            <a:avLst/>
          </a:prstGeom>
        </p:spPr>
      </p:pic>
    </p:spTree>
    <p:extLst>
      <p:ext uri="{BB962C8B-B14F-4D97-AF65-F5344CB8AC3E}">
        <p14:creationId xmlns:p14="http://schemas.microsoft.com/office/powerpoint/2010/main" val="169291249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D40A9A3-746B-48DB-B30E-E937327C106D}"/>
              </a:ext>
            </a:extLst>
          </p:cNvPr>
          <p:cNvSpPr>
            <a:spLocks noGrp="1"/>
          </p:cNvSpPr>
          <p:nvPr>
            <p:ph type="title"/>
          </p:nvPr>
        </p:nvSpPr>
        <p:spPr/>
        <p:txBody>
          <a:bodyPr>
            <a:normAutofit/>
          </a:bodyPr>
          <a:lstStyle/>
          <a:p>
            <a:r>
              <a:rPr lang="nl-NL" dirty="0">
                <a:solidFill>
                  <a:srgbClr val="FFFEFF"/>
                </a:solidFill>
                <a:latin typeface="Arial" panose="020B0604020202020204" pitchFamily="34" charset="0"/>
                <a:cs typeface="Arial" panose="020B0604020202020204" pitchFamily="34" charset="0"/>
              </a:rPr>
              <a:t>Jaarverslag 2025 - de cijfers</a:t>
            </a:r>
          </a:p>
        </p:txBody>
      </p:sp>
      <p:graphicFrame>
        <p:nvGraphicFramePr>
          <p:cNvPr id="5" name="Tijdelijke aanduiding voor inhoud 2">
            <a:extLst>
              <a:ext uri="{FF2B5EF4-FFF2-40B4-BE49-F238E27FC236}">
                <a16:creationId xmlns:a16="http://schemas.microsoft.com/office/drawing/2014/main" id="{09C87347-8006-45C5-98C3-D0C0B34D1699}"/>
              </a:ext>
            </a:extLst>
          </p:cNvPr>
          <p:cNvGraphicFramePr>
            <a:graphicFrameLocks noGrp="1"/>
          </p:cNvGraphicFramePr>
          <p:nvPr>
            <p:ph idx="1"/>
            <p:extLst>
              <p:ext uri="{D42A27DB-BD31-4B8C-83A1-F6EECF244321}">
                <p14:modId xmlns:p14="http://schemas.microsoft.com/office/powerpoint/2010/main" val="2268276991"/>
              </p:ext>
            </p:extLst>
          </p:nvPr>
        </p:nvGraphicFramePr>
        <p:xfrm>
          <a:off x="129763" y="2359356"/>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033381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F35D01C-4AF9-754B-936C-91685D017464}"/>
              </a:ext>
            </a:extLst>
          </p:cNvPr>
          <p:cNvSpPr>
            <a:spLocks noGrp="1"/>
          </p:cNvSpPr>
          <p:nvPr>
            <p:ph type="title"/>
          </p:nvPr>
        </p:nvSpPr>
        <p:spPr/>
        <p:txBody>
          <a:bodyPr/>
          <a:lstStyle/>
          <a:p>
            <a:r>
              <a:rPr lang="nl-NL" dirty="0">
                <a:latin typeface="Arial" panose="020B0604020202020204" pitchFamily="34" charset="0"/>
                <a:cs typeface="Arial" panose="020B0604020202020204" pitchFamily="34" charset="0"/>
              </a:rPr>
              <a:t>Jaarverslag 2025 - Activiteiten en thema’s (</a:t>
            </a:r>
            <a:r>
              <a:rPr lang="nl-NL" dirty="0" err="1">
                <a:latin typeface="Arial" panose="020B0604020202020204" pitchFamily="34" charset="0"/>
                <a:cs typeface="Arial" panose="020B0604020202020204" pitchFamily="34" charset="0"/>
              </a:rPr>
              <a:t>Highlights</a:t>
            </a:r>
            <a:r>
              <a:rPr lang="nl-NL" dirty="0">
                <a:latin typeface="Arial" panose="020B0604020202020204" pitchFamily="34" charset="0"/>
                <a:cs typeface="Arial" panose="020B0604020202020204" pitchFamily="34" charset="0"/>
              </a:rPr>
              <a:t>)</a:t>
            </a:r>
          </a:p>
        </p:txBody>
      </p:sp>
      <p:sp>
        <p:nvSpPr>
          <p:cNvPr id="3" name="Tijdelijke aanduiding voor inhoud 2">
            <a:extLst>
              <a:ext uri="{FF2B5EF4-FFF2-40B4-BE49-F238E27FC236}">
                <a16:creationId xmlns:a16="http://schemas.microsoft.com/office/drawing/2014/main" id="{9A208D74-BA7E-2D4B-B9E6-DDEFBE136448}"/>
              </a:ext>
            </a:extLst>
          </p:cNvPr>
          <p:cNvSpPr>
            <a:spLocks noGrp="1"/>
          </p:cNvSpPr>
          <p:nvPr>
            <p:ph idx="1"/>
          </p:nvPr>
        </p:nvSpPr>
        <p:spPr>
          <a:xfrm>
            <a:off x="391187" y="1995053"/>
            <a:ext cx="11029615" cy="4457701"/>
          </a:xfrm>
        </p:spPr>
        <p:txBody>
          <a:bodyPr>
            <a:normAutofit fontScale="77500" lnSpcReduction="20000"/>
          </a:bodyPr>
          <a:lstStyle/>
          <a:p>
            <a:pPr marL="0" indent="0">
              <a:buNone/>
            </a:pPr>
            <a:endParaRPr lang="nl-NL" sz="1200" dirty="0">
              <a:solidFill>
                <a:schemeClr val="tx1"/>
              </a:solidFill>
              <a:latin typeface="Arial" panose="020B0604020202020204" pitchFamily="34" charset="0"/>
              <a:cs typeface="Arial" panose="020B0604020202020204" pitchFamily="34" charset="0"/>
            </a:endParaRPr>
          </a:p>
          <a:p>
            <a:r>
              <a:rPr lang="nl-NL" sz="2000" b="1" dirty="0">
                <a:solidFill>
                  <a:schemeClr val="tx1"/>
                </a:solidFill>
                <a:latin typeface="Arial" panose="020B0604020202020204" pitchFamily="34" charset="0"/>
                <a:cs typeface="Arial" panose="020B0604020202020204" pitchFamily="34" charset="0"/>
              </a:rPr>
              <a:t>Groen in het dorp</a:t>
            </a:r>
          </a:p>
          <a:p>
            <a:pPr marL="0" indent="0">
              <a:buNone/>
            </a:pPr>
            <a:r>
              <a:rPr lang="nl-NL" sz="2000" dirty="0">
                <a:solidFill>
                  <a:schemeClr val="tx1"/>
                </a:solidFill>
                <a:latin typeface="Arial"/>
                <a:ea typeface="Geneva" panose="020B0503030404040204" pitchFamily="34" charset="0"/>
                <a:cs typeface="Arial"/>
              </a:rPr>
              <a:t>Aan de Edybrug en de fietsbrug hangen sinds 2025 twaalf brugbloembakken met geraniums, gefinancierd via het fonds van de Postcodeloterij. Langs de Dorpsweg kwamen vier nieuwe groene </a:t>
            </a:r>
            <a:r>
              <a:rPr lang="nl-NL" sz="2000">
                <a:solidFill>
                  <a:schemeClr val="tx1"/>
                </a:solidFill>
                <a:latin typeface="Arial"/>
                <a:ea typeface="Geneva" panose="020B0503030404040204" pitchFamily="34" charset="0"/>
                <a:cs typeface="Arial"/>
              </a:rPr>
              <a:t>plantenbakken en een vrijwilliger hield een </a:t>
            </a:r>
            <a:r>
              <a:rPr lang="nl-NL" sz="2000" dirty="0">
                <a:solidFill>
                  <a:schemeClr val="tx1"/>
                </a:solidFill>
                <a:latin typeface="Arial"/>
                <a:ea typeface="Geneva" panose="020B0503030404040204" pitchFamily="34" charset="0"/>
                <a:cs typeface="Arial"/>
              </a:rPr>
              <a:t>schoonmaakactie langs het kanaal. Dit alles na veelvuldig overleg door bestuur met de gemeente Rheden.</a:t>
            </a:r>
          </a:p>
          <a:p>
            <a:r>
              <a:rPr lang="nl-NL" sz="2000" b="1" dirty="0">
                <a:solidFill>
                  <a:schemeClr val="tx1"/>
                </a:solidFill>
                <a:latin typeface="Arial" panose="020B0604020202020204" pitchFamily="34" charset="0"/>
                <a:cs typeface="Arial" panose="020B0604020202020204" pitchFamily="34" charset="0"/>
              </a:rPr>
              <a:t>80 jaar bevrijding</a:t>
            </a:r>
          </a:p>
          <a:p>
            <a:pPr marL="0" indent="0">
              <a:buNone/>
            </a:pPr>
            <a:r>
              <a:rPr lang="nl-NL" sz="2000" dirty="0">
                <a:solidFill>
                  <a:schemeClr val="tx1"/>
                </a:solidFill>
                <a:latin typeface="Arial"/>
                <a:cs typeface="Arial"/>
              </a:rPr>
              <a:t>Op 19 april 2025 herdacht Spankeren samen met alle verenigingen 80 jaar bevrijding. Met de onthulling van de Bevrijdingsboom, een herdenkingsconcert in de Petruskerk en het hijsen van de nieuwe Spankerense vlag op </a:t>
            </a:r>
            <a:r>
              <a:rPr lang="nl-NL" sz="2000">
                <a:solidFill>
                  <a:schemeClr val="tx1"/>
                </a:solidFill>
                <a:latin typeface="Arial"/>
                <a:cs typeface="Arial"/>
              </a:rPr>
              <a:t>het Kerkplantsoen. De Spankerense vlag is sindsdien te koop voor alle geinteresseerden.</a:t>
            </a:r>
            <a:endParaRPr lang="nl-NL" sz="2000">
              <a:solidFill>
                <a:schemeClr val="tx1"/>
              </a:solidFill>
              <a:latin typeface="Arial" panose="020B0604020202020204" pitchFamily="34" charset="0"/>
              <a:cs typeface="Arial" panose="020B0604020202020204" pitchFamily="34" charset="0"/>
            </a:endParaRPr>
          </a:p>
          <a:p>
            <a:r>
              <a:rPr lang="nl-NL" sz="2000" b="1" dirty="0">
                <a:solidFill>
                  <a:schemeClr val="tx1"/>
                </a:solidFill>
                <a:latin typeface="Arial" panose="020B0604020202020204" pitchFamily="34" charset="0"/>
                <a:cs typeface="Arial" panose="020B0604020202020204" pitchFamily="34" charset="0"/>
              </a:rPr>
              <a:t>Sociale Basis</a:t>
            </a:r>
          </a:p>
          <a:p>
            <a:pPr marL="0" indent="0">
              <a:buNone/>
            </a:pPr>
            <a:r>
              <a:rPr lang="nl-NL" sz="2000">
                <a:solidFill>
                  <a:schemeClr val="tx1"/>
                </a:solidFill>
                <a:latin typeface="Arial"/>
                <a:cs typeface="Arial"/>
              </a:rPr>
              <a:t>Het bestuur nam deel aan gesprekken met de gemeente Rheden en vele andere Rhedense verenigingen en </a:t>
            </a:r>
            <a:r>
              <a:rPr lang="nl-NL" sz="2000" dirty="0">
                <a:solidFill>
                  <a:schemeClr val="tx1"/>
                </a:solidFill>
                <a:latin typeface="Arial"/>
                <a:cs typeface="Arial"/>
              </a:rPr>
              <a:t>Stichtingen over de bezuinigingen op subsidies. Er is nog onduidelijkheid over hoeveel en wanneer er bezuinigd gaat worden.</a:t>
            </a:r>
          </a:p>
          <a:p>
            <a:pPr marL="305435" indent="-305435">
              <a:buFont typeface="Wingdings 2"/>
              <a:buChar char=""/>
            </a:pPr>
            <a:r>
              <a:rPr lang="nl-NL" sz="2100" b="1">
                <a:solidFill>
                  <a:schemeClr val="tx1"/>
                </a:solidFill>
                <a:latin typeface="Arial"/>
                <a:cs typeface="Arial"/>
              </a:rPr>
              <a:t>Project Soerens Beekdal</a:t>
            </a:r>
            <a:endParaRPr lang="nl-NL">
              <a:solidFill>
                <a:schemeClr val="tx1"/>
              </a:solidFill>
              <a:latin typeface="Gill Sans MT" panose="020B0502020104020203"/>
              <a:ea typeface="Geneva" panose="020B0503030404040204" pitchFamily="34" charset="0"/>
              <a:cs typeface="Arial"/>
            </a:endParaRPr>
          </a:p>
          <a:p>
            <a:pPr marL="0" indent="0">
              <a:buNone/>
            </a:pPr>
            <a:r>
              <a:rPr lang="nl-NL" sz="2000" dirty="0">
                <a:solidFill>
                  <a:schemeClr val="tx1"/>
                </a:solidFill>
                <a:latin typeface="Arial"/>
                <a:ea typeface="Geneva" panose="020B0503030404040204" pitchFamily="34" charset="0"/>
                <a:cs typeface="Arial"/>
              </a:rPr>
              <a:t>Het bestuur nam namens de inwoners deel aan de gesprekken die gevoerd worden over de herinrichting van </a:t>
            </a:r>
            <a:r>
              <a:rPr lang="nl-NL" sz="2000">
                <a:solidFill>
                  <a:schemeClr val="tx1"/>
                </a:solidFill>
                <a:latin typeface="Arial"/>
                <a:ea typeface="Geneva" panose="020B0503030404040204" pitchFamily="34" charset="0"/>
                <a:cs typeface="Arial"/>
              </a:rPr>
              <a:t>het Soerens Beekdal door de gemeente Rheden. Dit gebied ligt voor een groot deel rondom Spankeren en bepaalt </a:t>
            </a:r>
            <a:r>
              <a:rPr lang="nl-NL" sz="2000" dirty="0">
                <a:solidFill>
                  <a:schemeClr val="tx1"/>
                </a:solidFill>
                <a:latin typeface="Arial"/>
                <a:ea typeface="Geneva" panose="020B0503030404040204" pitchFamily="34" charset="0"/>
                <a:cs typeface="Arial"/>
              </a:rPr>
              <a:t>daarmee het karakter van het buitengebied van Spankeren in de toekomst.   </a:t>
            </a:r>
          </a:p>
        </p:txBody>
      </p:sp>
    </p:spTree>
    <p:extLst>
      <p:ext uri="{BB962C8B-B14F-4D97-AF65-F5344CB8AC3E}">
        <p14:creationId xmlns:p14="http://schemas.microsoft.com/office/powerpoint/2010/main" val="1489649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31EA8A-FCB7-5EDA-51F4-EE64F8F6423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8B013B73-9A32-6ECE-E793-D5743E521171}"/>
              </a:ext>
            </a:extLst>
          </p:cNvPr>
          <p:cNvSpPr>
            <a:spLocks noGrp="1"/>
          </p:cNvSpPr>
          <p:nvPr>
            <p:ph type="title"/>
          </p:nvPr>
        </p:nvSpPr>
        <p:spPr/>
        <p:txBody>
          <a:bodyPr/>
          <a:lstStyle/>
          <a:p>
            <a:r>
              <a:rPr lang="nl-NL" dirty="0">
                <a:latin typeface="Arial" panose="020B0604020202020204" pitchFamily="34" charset="0"/>
                <a:cs typeface="Arial" panose="020B0604020202020204" pitchFamily="34" charset="0"/>
              </a:rPr>
              <a:t>Jaarverslag 2025 - Activiteiten en thema’s (</a:t>
            </a:r>
            <a:r>
              <a:rPr lang="nl-NL" dirty="0" err="1">
                <a:latin typeface="Arial" panose="020B0604020202020204" pitchFamily="34" charset="0"/>
                <a:cs typeface="Arial" panose="020B0604020202020204" pitchFamily="34" charset="0"/>
              </a:rPr>
              <a:t>Highlights</a:t>
            </a:r>
            <a:r>
              <a:rPr lang="nl-NL" dirty="0">
                <a:latin typeface="Arial" panose="020B0604020202020204" pitchFamily="34" charset="0"/>
                <a:cs typeface="Arial" panose="020B0604020202020204" pitchFamily="34" charset="0"/>
              </a:rPr>
              <a:t>)</a:t>
            </a:r>
          </a:p>
        </p:txBody>
      </p:sp>
      <p:sp>
        <p:nvSpPr>
          <p:cNvPr id="3" name="Tijdelijke aanduiding voor inhoud 2">
            <a:extLst>
              <a:ext uri="{FF2B5EF4-FFF2-40B4-BE49-F238E27FC236}">
                <a16:creationId xmlns:a16="http://schemas.microsoft.com/office/drawing/2014/main" id="{C2E5F802-2BCC-341E-3B5E-61744F9DFA1D}"/>
              </a:ext>
            </a:extLst>
          </p:cNvPr>
          <p:cNvSpPr>
            <a:spLocks noGrp="1"/>
          </p:cNvSpPr>
          <p:nvPr>
            <p:ph idx="1"/>
          </p:nvPr>
        </p:nvSpPr>
        <p:spPr>
          <a:xfrm>
            <a:off x="391187" y="1995053"/>
            <a:ext cx="11029615" cy="4457701"/>
          </a:xfrm>
        </p:spPr>
        <p:txBody>
          <a:bodyPr>
            <a:normAutofit lnSpcReduction="10000"/>
          </a:bodyPr>
          <a:lstStyle/>
          <a:p>
            <a:r>
              <a:rPr lang="nl-NL" sz="2000" b="1" dirty="0">
                <a:solidFill>
                  <a:schemeClr val="tx1"/>
                </a:solidFill>
                <a:latin typeface="Arial" panose="020B0604020202020204" pitchFamily="34" charset="0"/>
                <a:cs typeface="Arial" panose="020B0604020202020204" pitchFamily="34" charset="0"/>
              </a:rPr>
              <a:t>Gezamenlijke vergadering</a:t>
            </a:r>
          </a:p>
          <a:p>
            <a:pPr marL="0" indent="0">
              <a:buNone/>
            </a:pPr>
            <a:r>
              <a:rPr lang="nl-NL" sz="2000" dirty="0">
                <a:solidFill>
                  <a:schemeClr val="tx1"/>
                </a:solidFill>
                <a:latin typeface="Arial"/>
                <a:ea typeface="Geneva" panose="020B0503030404040204" pitchFamily="34" charset="0"/>
                <a:cs typeface="Arial"/>
              </a:rPr>
              <a:t>De stichtingen en verenigingen van Spankeren vergaderen sinds 2024 gezamenlijk. In 2025 leverde dit onder meer de welkomstmap voor nieuwe inwoners op en goede onderlinge afstemming van activiteiten in het dorp. De Belangenvereniging Spankeren coordineert de </a:t>
            </a:r>
            <a:r>
              <a:rPr lang="nl-NL" sz="2000">
                <a:solidFill>
                  <a:schemeClr val="tx1"/>
                </a:solidFill>
                <a:latin typeface="Arial"/>
                <a:ea typeface="Geneva" panose="020B0503030404040204" pitchFamily="34" charset="0"/>
                <a:cs typeface="Arial"/>
              </a:rPr>
              <a:t>gezamenlijke vergaderingen.</a:t>
            </a:r>
            <a:endParaRPr lang="nl-NL" sz="2000" b="1" dirty="0">
              <a:solidFill>
                <a:schemeClr val="tx1"/>
              </a:solidFill>
              <a:latin typeface="Arial" panose="020B0604020202020204" pitchFamily="34" charset="0"/>
              <a:ea typeface="Geneva" panose="020B0503030404040204" pitchFamily="34" charset="0"/>
              <a:cs typeface="Arial" panose="020B0604020202020204" pitchFamily="34" charset="0"/>
            </a:endParaRPr>
          </a:p>
          <a:p>
            <a:r>
              <a:rPr lang="nl-NL" sz="2000" b="1" dirty="0">
                <a:solidFill>
                  <a:schemeClr val="tx1"/>
                </a:solidFill>
                <a:latin typeface="Arial" panose="020B0604020202020204" pitchFamily="34" charset="0"/>
                <a:cs typeface="Arial" panose="020B0604020202020204" pitchFamily="34" charset="0"/>
              </a:rPr>
              <a:t>Werving aanvullende inkomsten</a:t>
            </a:r>
          </a:p>
          <a:p>
            <a:pPr marL="0" indent="0">
              <a:buNone/>
            </a:pPr>
            <a:r>
              <a:rPr lang="nl-NL" sz="2000" dirty="0">
                <a:solidFill>
                  <a:schemeClr val="tx1"/>
                </a:solidFill>
                <a:latin typeface="Arial" panose="020B0604020202020204" pitchFamily="34" charset="0"/>
                <a:ea typeface="Geneva" panose="020B0503030404040204" pitchFamily="34" charset="0"/>
                <a:cs typeface="Arial" panose="020B0604020202020204" pitchFamily="34" charset="0"/>
              </a:rPr>
              <a:t>Via fondsen zoals de Postcodeloterij en het sport- en preventieakkoord werft de vereniging extra middelen voor de groene initiatieven en de Geluksroute. Dit is belangrijk nu de subsidie van de gemeente afneemt.</a:t>
            </a:r>
          </a:p>
          <a:p>
            <a:r>
              <a:rPr lang="nl-NL" sz="2000" b="1" dirty="0">
                <a:solidFill>
                  <a:schemeClr val="tx1"/>
                </a:solidFill>
                <a:latin typeface="Arial" panose="020B0604020202020204" pitchFamily="34" charset="0"/>
                <a:cs typeface="Arial" panose="020B0604020202020204" pitchFamily="34" charset="0"/>
              </a:rPr>
              <a:t>Bestuurswissel</a:t>
            </a:r>
          </a:p>
          <a:p>
            <a:pPr marL="0" indent="0">
              <a:buNone/>
            </a:pPr>
            <a:r>
              <a:rPr lang="nl-NL" sz="2000" dirty="0">
                <a:solidFill>
                  <a:schemeClr val="tx1"/>
                </a:solidFill>
                <a:latin typeface="Arial" panose="020B0604020202020204" pitchFamily="34" charset="0"/>
                <a:ea typeface="Geneva" panose="020B0503030404040204" pitchFamily="34" charset="0"/>
                <a:cs typeface="Arial" panose="020B0604020202020204" pitchFamily="34" charset="0"/>
              </a:rPr>
              <a:t>Tijdens de ALV van 24 april 2025 droeg Martijn den Duijn het voorzitterschap over aan Laetitia de Leede. Het bestuur telt nu zeven leden en blijft op zoek naar versterking.</a:t>
            </a:r>
          </a:p>
          <a:p>
            <a:pPr marL="0" indent="0">
              <a:buNone/>
            </a:pPr>
            <a:endParaRPr lang="nl-NL" sz="600" dirty="0">
              <a:solidFill>
                <a:schemeClr val="tx1"/>
              </a:solidFill>
              <a:latin typeface="Arial" panose="020B0604020202020204" pitchFamily="34" charset="0"/>
              <a:ea typeface="Geneva" panose="020B0503030404040204" pitchFamily="34" charset="0"/>
              <a:cs typeface="Arial" panose="020B0604020202020204" pitchFamily="34" charset="0"/>
            </a:endParaRPr>
          </a:p>
        </p:txBody>
      </p:sp>
    </p:spTree>
    <p:extLst>
      <p:ext uri="{BB962C8B-B14F-4D97-AF65-F5344CB8AC3E}">
        <p14:creationId xmlns:p14="http://schemas.microsoft.com/office/powerpoint/2010/main" val="4650183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127404-A1F8-472C-A45F-F91C7FF76F16}"/>
              </a:ext>
            </a:extLst>
          </p:cNvPr>
          <p:cNvSpPr>
            <a:spLocks noGrp="1"/>
          </p:cNvSpPr>
          <p:nvPr>
            <p:ph type="title"/>
          </p:nvPr>
        </p:nvSpPr>
        <p:spPr/>
        <p:txBody>
          <a:bodyPr>
            <a:normAutofit/>
          </a:bodyPr>
          <a:lstStyle/>
          <a:p>
            <a:r>
              <a:rPr lang="nl-NL" dirty="0">
                <a:solidFill>
                  <a:srgbClr val="FFFEFF"/>
                </a:solidFill>
                <a:latin typeface="Arial" panose="020B0604020202020204" pitchFamily="34" charset="0"/>
                <a:cs typeface="Arial" panose="020B0604020202020204" pitchFamily="34" charset="0"/>
              </a:rPr>
              <a:t>lidmaatschappen</a:t>
            </a:r>
          </a:p>
        </p:txBody>
      </p:sp>
      <p:graphicFrame>
        <p:nvGraphicFramePr>
          <p:cNvPr id="5" name="Tijdelijke aanduiding voor inhoud 2">
            <a:extLst>
              <a:ext uri="{FF2B5EF4-FFF2-40B4-BE49-F238E27FC236}">
                <a16:creationId xmlns:a16="http://schemas.microsoft.com/office/drawing/2014/main" id="{A70E2AE6-D027-496D-9C4B-34CBE43F455F}"/>
              </a:ext>
            </a:extLst>
          </p:cNvPr>
          <p:cNvGraphicFramePr>
            <a:graphicFrameLocks noGrp="1"/>
          </p:cNvGraphicFramePr>
          <p:nvPr>
            <p:ph idx="1"/>
            <p:extLst>
              <p:ext uri="{D42A27DB-BD31-4B8C-83A1-F6EECF244321}">
                <p14:modId xmlns:p14="http://schemas.microsoft.com/office/powerpoint/2010/main" val="1450247727"/>
              </p:ext>
            </p:extLst>
          </p:nvPr>
        </p:nvGraphicFramePr>
        <p:xfrm>
          <a:off x="699779" y="2311853"/>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251349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5FD3D1A3-BED4-F105-CD41-4525E325999D}"/>
              </a:ext>
            </a:extLst>
          </p:cNvPr>
          <p:cNvGraphicFramePr>
            <a:graphicFrameLocks noChangeAspect="1"/>
          </p:cNvGraphicFramePr>
          <p:nvPr>
            <p:custDataLst>
              <p:tags r:id="rId1"/>
            </p:custDataLst>
            <p:extLst>
              <p:ext uri="{D42A27DB-BD31-4B8C-83A1-F6EECF244321}">
                <p14:modId xmlns:p14="http://schemas.microsoft.com/office/powerpoint/2010/main" val="415998031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Slide" r:id="rId3" imgW="429" imgH="429" progId="TCLayout.ActiveDocument.1">
                  <p:embed/>
                </p:oleObj>
              </mc:Choice>
              <mc:Fallback>
                <p:oleObj name="think-cell Slide" r:id="rId3" imgW="429" imgH="429" progId="TCLayout.ActiveDocument.1">
                  <p:embed/>
                  <p:pic>
                    <p:nvPicPr>
                      <p:cNvPr id="4" name="Object 3" hidden="1">
                        <a:extLst>
                          <a:ext uri="{FF2B5EF4-FFF2-40B4-BE49-F238E27FC236}">
                            <a16:creationId xmlns:a16="http://schemas.microsoft.com/office/drawing/2014/main" id="{5FD3D1A3-BED4-F105-CD41-4525E325999D}"/>
                          </a:ext>
                        </a:extLst>
                      </p:cNvPr>
                      <p:cNvPicPr/>
                      <p:nvPr/>
                    </p:nvPicPr>
                    <p:blipFill>
                      <a:blip r:embed="rId4"/>
                      <a:stretch>
                        <a:fillRect/>
                      </a:stretch>
                    </p:blipFill>
                    <p:spPr>
                      <a:xfrm>
                        <a:off x="1588" y="1588"/>
                        <a:ext cx="1588" cy="1588"/>
                      </a:xfrm>
                      <a:prstGeom prst="rect">
                        <a:avLst/>
                      </a:prstGeom>
                    </p:spPr>
                  </p:pic>
                </p:oleObj>
              </mc:Fallback>
            </mc:AlternateContent>
          </a:graphicData>
        </a:graphic>
      </p:graphicFrame>
      <p:sp>
        <p:nvSpPr>
          <p:cNvPr id="2" name="Titel 1">
            <a:extLst>
              <a:ext uri="{FF2B5EF4-FFF2-40B4-BE49-F238E27FC236}">
                <a16:creationId xmlns:a16="http://schemas.microsoft.com/office/drawing/2014/main" id="{805CC69A-7C3C-481C-BFD9-3E60E5704C66}"/>
              </a:ext>
            </a:extLst>
          </p:cNvPr>
          <p:cNvSpPr>
            <a:spLocks noGrp="1"/>
          </p:cNvSpPr>
          <p:nvPr>
            <p:ph type="ctrTitle"/>
          </p:nvPr>
        </p:nvSpPr>
        <p:spPr>
          <a:xfrm>
            <a:off x="599225" y="5327981"/>
            <a:ext cx="10993549" cy="1030472"/>
          </a:xfrm>
        </p:spPr>
        <p:txBody>
          <a:bodyPr vert="horz">
            <a:normAutofit fontScale="90000"/>
          </a:bodyPr>
          <a:lstStyle/>
          <a:p>
            <a:pPr algn="ctr"/>
            <a:r>
              <a:rPr lang="nl-NL" sz="6000" dirty="0">
                <a:solidFill>
                  <a:schemeClr val="bg1"/>
                </a:solidFill>
                <a:latin typeface="Arial" panose="020B0604020202020204" pitchFamily="34" charset="0"/>
                <a:cs typeface="Arial" panose="020B0604020202020204" pitchFamily="34" charset="0"/>
              </a:rPr>
              <a:t>Financieel Jaarverslag 2025 &amp; begroting 2026</a:t>
            </a:r>
            <a:br>
              <a:rPr lang="nl-NL" dirty="0">
                <a:solidFill>
                  <a:schemeClr val="bg2"/>
                </a:solidFill>
                <a:latin typeface="Arial" panose="020B0604020202020204" pitchFamily="34" charset="0"/>
                <a:cs typeface="Arial" panose="020B0604020202020204" pitchFamily="34" charset="0"/>
              </a:rPr>
            </a:br>
            <a:endParaRPr lang="nl-NL" dirty="0">
              <a:solidFill>
                <a:schemeClr val="bg1"/>
              </a:solidFill>
              <a:latin typeface="Arial" panose="020B0604020202020204" pitchFamily="34" charset="0"/>
              <a:cs typeface="Arial" panose="020B0604020202020204" pitchFamily="34" charset="0"/>
            </a:endParaRPr>
          </a:p>
        </p:txBody>
      </p:sp>
      <p:pic>
        <p:nvPicPr>
          <p:cNvPr id="7" name="Afbeelding 6" descr="Afbeelding met tekst, teken  Automatisch gegenereerde beschrijving">
            <a:extLst>
              <a:ext uri="{FF2B5EF4-FFF2-40B4-BE49-F238E27FC236}">
                <a16:creationId xmlns:a16="http://schemas.microsoft.com/office/drawing/2014/main" id="{A7CC0BC4-6D78-5344-B4C6-3F981814B7C1}"/>
              </a:ext>
            </a:extLst>
          </p:cNvPr>
          <p:cNvPicPr>
            <a:picLocks noChangeAspect="1"/>
          </p:cNvPicPr>
          <p:nvPr/>
        </p:nvPicPr>
        <p:blipFill>
          <a:blip r:embed="rId5"/>
          <a:stretch>
            <a:fillRect/>
          </a:stretch>
        </p:blipFill>
        <p:spPr>
          <a:xfrm>
            <a:off x="463117" y="1072795"/>
            <a:ext cx="11265763" cy="1774354"/>
          </a:xfrm>
          <a:prstGeom prst="rect">
            <a:avLst/>
          </a:prstGeom>
        </p:spPr>
      </p:pic>
    </p:spTree>
    <p:extLst>
      <p:ext uri="{BB962C8B-B14F-4D97-AF65-F5344CB8AC3E}">
        <p14:creationId xmlns:p14="http://schemas.microsoft.com/office/powerpoint/2010/main" val="3247894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ividend">
  <a:themeElements>
    <a:clrScheme name="Aangepast 3">
      <a:dk1>
        <a:srgbClr val="000000"/>
      </a:dk1>
      <a:lt1>
        <a:srgbClr val="FFFFFF"/>
      </a:lt1>
      <a:dk2>
        <a:srgbClr val="17406D"/>
      </a:dk2>
      <a:lt2>
        <a:srgbClr val="DBEFF9"/>
      </a:lt2>
      <a:accent1>
        <a:srgbClr val="346474"/>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4BEC0EAF-CF86-4D49-B83B-56CC62D3CFF1}"/>
    </a:ext>
  </a:extLst>
</a:theme>
</file>

<file path=docProps/app.xml><?xml version="1.0" encoding="utf-8"?>
<Properties xmlns="http://schemas.openxmlformats.org/officeDocument/2006/extended-properties" xmlns:vt="http://schemas.openxmlformats.org/officeDocument/2006/docPropsVTypes">
  <Template>Dividend</Template>
  <TotalTime>110</TotalTime>
  <Words>850</Words>
  <Application>Microsoft Office PowerPoint</Application>
  <PresentationFormat>Breedbeeld</PresentationFormat>
  <Paragraphs>127</Paragraphs>
  <Slides>17</Slides>
  <Notes>0</Notes>
  <HiddenSlides>0</HiddenSlides>
  <MMClips>0</MMClips>
  <ScaleCrop>false</ScaleCrop>
  <HeadingPairs>
    <vt:vector size="4" baseType="variant">
      <vt:variant>
        <vt:lpstr>Thema</vt:lpstr>
      </vt:variant>
      <vt:variant>
        <vt:i4>1</vt:i4>
      </vt:variant>
      <vt:variant>
        <vt:lpstr>Diatitels</vt:lpstr>
      </vt:variant>
      <vt:variant>
        <vt:i4>17</vt:i4>
      </vt:variant>
    </vt:vector>
  </HeadingPairs>
  <TitlesOfParts>
    <vt:vector size="18" baseType="lpstr">
      <vt:lpstr>Dividend</vt:lpstr>
      <vt:lpstr>Jaarverslag 2025 </vt:lpstr>
      <vt:lpstr>Doelstelling belangenvereniging spankeren</vt:lpstr>
      <vt:lpstr>Agenda - Deel 1 (19.30-20.15)</vt:lpstr>
      <vt:lpstr>Agenda - Deel 2 (20.30-21.30)</vt:lpstr>
      <vt:lpstr>Jaarverslag 2025 - de cijfers</vt:lpstr>
      <vt:lpstr>Jaarverslag 2025 - Activiteiten en thema’s (Highlights)</vt:lpstr>
      <vt:lpstr>Jaarverslag 2025 - Activiteiten en thema’s (Highlights)</vt:lpstr>
      <vt:lpstr>lidmaatschappen</vt:lpstr>
      <vt:lpstr>Financieel Jaarverslag 2025 &amp; begroting 2026 </vt:lpstr>
      <vt:lpstr>PowerPoint-presentatie</vt:lpstr>
      <vt:lpstr>Contributie 2026</vt:lpstr>
      <vt:lpstr>PowerPoint-presentatie</vt:lpstr>
      <vt:lpstr>PowerPoint-presentatie</vt:lpstr>
      <vt:lpstr>PowerPoint-presentatie</vt:lpstr>
      <vt:lpstr>bestuursverkiezing</vt:lpstr>
      <vt:lpstr>Vragenronde</vt:lpstr>
      <vt:lpstr>Gastspreker – Deelauto’s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Jaarverslag belangenvereniging spankeren</dc:title>
  <dc:creator>Rebecca Heye</dc:creator>
  <cp:lastModifiedBy>Jan Hulsing</cp:lastModifiedBy>
  <cp:revision>289</cp:revision>
  <dcterms:created xsi:type="dcterms:W3CDTF">2020-03-06T16:13:00Z</dcterms:created>
  <dcterms:modified xsi:type="dcterms:W3CDTF">2026-06-10T08:28:48Z</dcterms:modified>
</cp:coreProperties>
</file>