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72" r:id="rId3"/>
    <p:sldId id="257" r:id="rId4"/>
    <p:sldId id="277" r:id="rId5"/>
    <p:sldId id="262" r:id="rId6"/>
    <p:sldId id="271" r:id="rId7"/>
    <p:sldId id="280" r:id="rId8"/>
    <p:sldId id="267" r:id="rId9"/>
    <p:sldId id="276" r:id="rId10"/>
    <p:sldId id="275" r:id="rId11"/>
    <p:sldId id="279" r:id="rId12"/>
    <p:sldId id="274" r:id="rId13"/>
    <p:sldId id="269" r:id="rId14"/>
    <p:sldId id="268" r:id="rId15"/>
    <p:sldId id="278" r:id="rId16"/>
  </p:sldIdLst>
  <p:sldSz cx="12192000" cy="6858000"/>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6658"/>
    <a:srgbClr val="EBD58D"/>
    <a:srgbClr val="FFFFFF"/>
    <a:srgbClr val="F2ED9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Stijl, thema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27102A9-8310-4765-A935-A1911B00CA55}" styleName="Stijl, licht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C7853C-536D-4A76-A0AE-DD22124D55A5}" styleName="Stijl, thema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83" autoAdjust="0"/>
    <p:restoredTop sz="94660"/>
  </p:normalViewPr>
  <p:slideViewPr>
    <p:cSldViewPr snapToGrid="0">
      <p:cViewPr varScale="1">
        <p:scale>
          <a:sx n="124" d="100"/>
          <a:sy n="124" d="100"/>
        </p:scale>
        <p:origin x="4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47DF74-02DC-4EDB-A72B-7BB22CA49038}"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3B0A9EE-0DAD-4EEC-8465-78192CCC0D0E}">
      <dgm:prSet custT="1"/>
      <dgm:spPr/>
      <dgm:t>
        <a:bodyPr/>
        <a:lstStyle/>
        <a:p>
          <a:pPr>
            <a:lnSpc>
              <a:spcPct val="100000"/>
            </a:lnSpc>
            <a:defRPr b="1"/>
          </a:pPr>
          <a:r>
            <a:rPr lang="nl-NL" sz="2200" dirty="0"/>
            <a:t>Ontwikkeling</a:t>
          </a:r>
          <a:r>
            <a:rPr lang="nl-NL" sz="2400" dirty="0"/>
            <a:t> ledenaantal</a:t>
          </a:r>
          <a:endParaRPr lang="en-US" sz="2400" dirty="0"/>
        </a:p>
      </dgm:t>
    </dgm:pt>
    <dgm:pt modelId="{FE681DF8-7E5A-4AEC-A74B-FD488826A515}" type="parTrans" cxnId="{C661C33C-8006-47B4-BE21-25F30A307D90}">
      <dgm:prSet/>
      <dgm:spPr/>
      <dgm:t>
        <a:bodyPr/>
        <a:lstStyle/>
        <a:p>
          <a:endParaRPr lang="en-US"/>
        </a:p>
      </dgm:t>
    </dgm:pt>
    <dgm:pt modelId="{2EDAD76F-D71D-4C1F-B184-39481E6B5009}" type="sibTrans" cxnId="{C661C33C-8006-47B4-BE21-25F30A307D90}">
      <dgm:prSet/>
      <dgm:spPr/>
      <dgm:t>
        <a:bodyPr/>
        <a:lstStyle/>
        <a:p>
          <a:endParaRPr lang="en-US"/>
        </a:p>
      </dgm:t>
    </dgm:pt>
    <dgm:pt modelId="{4C6D6A6D-B5F6-461B-B2B8-9A8A17C06DDE}">
      <dgm:prSet/>
      <dgm:spPr/>
      <dgm:t>
        <a:bodyPr/>
        <a:lstStyle/>
        <a:p>
          <a:pPr>
            <a:lnSpc>
              <a:spcPct val="100000"/>
            </a:lnSpc>
            <a:defRPr b="1"/>
          </a:pPr>
          <a:r>
            <a:rPr lang="nl-NL" dirty="0"/>
            <a:t>Bestuursvergaderingen</a:t>
          </a:r>
          <a:endParaRPr lang="en-US" dirty="0"/>
        </a:p>
      </dgm:t>
    </dgm:pt>
    <dgm:pt modelId="{14B16C1F-6B86-4E48-8D81-18FA332D9275}" type="parTrans" cxnId="{6369834C-F886-4366-A29C-7970FE01CD9E}">
      <dgm:prSet/>
      <dgm:spPr/>
      <dgm:t>
        <a:bodyPr/>
        <a:lstStyle/>
        <a:p>
          <a:endParaRPr lang="en-US"/>
        </a:p>
      </dgm:t>
    </dgm:pt>
    <dgm:pt modelId="{50EEEE47-D253-4CD7-B648-AD2793DB6A48}" type="sibTrans" cxnId="{6369834C-F886-4366-A29C-7970FE01CD9E}">
      <dgm:prSet/>
      <dgm:spPr/>
      <dgm:t>
        <a:bodyPr/>
        <a:lstStyle/>
        <a:p>
          <a:endParaRPr lang="en-US"/>
        </a:p>
      </dgm:t>
    </dgm:pt>
    <dgm:pt modelId="{17532656-2ACB-4285-B8F5-C5C5587FBEFD}">
      <dgm:prSet custT="1"/>
      <dgm:spPr/>
      <dgm:t>
        <a:bodyPr/>
        <a:lstStyle/>
        <a:p>
          <a:pPr>
            <a:lnSpc>
              <a:spcPct val="100000"/>
            </a:lnSpc>
          </a:pPr>
          <a:r>
            <a:rPr lang="nl-NL" sz="1700" kern="1200" dirty="0"/>
            <a:t>In 2023 hebben</a:t>
          </a:r>
          <a:r>
            <a:rPr lang="nl-NL" sz="1700" kern="1200" dirty="0">
              <a:solidFill>
                <a:srgbClr val="000000">
                  <a:hueOff val="0"/>
                  <a:satOff val="0"/>
                  <a:lumOff val="0"/>
                  <a:alphaOff val="0"/>
                </a:srgbClr>
              </a:solidFill>
              <a:latin typeface="Gill Sans MT" panose="020B0502020104020203"/>
              <a:ea typeface="+mn-ea"/>
              <a:cs typeface="+mn-cs"/>
            </a:rPr>
            <a:t> er </a:t>
          </a:r>
          <a:r>
            <a:rPr lang="nl-NL" sz="1700" b="1" kern="1200" dirty="0">
              <a:solidFill>
                <a:srgbClr val="366658"/>
              </a:solidFill>
              <a:latin typeface="Gill Sans MT" panose="020B0502020104020203"/>
              <a:ea typeface="+mn-ea"/>
              <a:cs typeface="+mn-cs"/>
            </a:rPr>
            <a:t>6</a:t>
          </a:r>
          <a:r>
            <a:rPr lang="nl-NL" sz="1700" b="1" kern="1200" dirty="0"/>
            <a:t> </a:t>
          </a:r>
          <a:r>
            <a:rPr lang="nl-NL" sz="1700" kern="1200" dirty="0"/>
            <a:t>bestuursvergaderingen plaatsgevonden</a:t>
          </a:r>
          <a:endParaRPr lang="en-US" sz="1700" kern="1200" dirty="0">
            <a:solidFill>
              <a:srgbClr val="000000">
                <a:hueOff val="0"/>
                <a:satOff val="0"/>
                <a:lumOff val="0"/>
                <a:alphaOff val="0"/>
              </a:srgbClr>
            </a:solidFill>
            <a:latin typeface="Gill Sans MT" panose="020B0502020104020203"/>
            <a:ea typeface="+mn-ea"/>
            <a:cs typeface="+mn-cs"/>
          </a:endParaRPr>
        </a:p>
      </dgm:t>
    </dgm:pt>
    <dgm:pt modelId="{00EEE8CA-8C4E-43EC-BFEB-163D5DF21BC8}" type="parTrans" cxnId="{3B1ADB15-760D-42A6-8F3F-205DAC1BE8F0}">
      <dgm:prSet/>
      <dgm:spPr/>
      <dgm:t>
        <a:bodyPr/>
        <a:lstStyle/>
        <a:p>
          <a:endParaRPr lang="en-US"/>
        </a:p>
      </dgm:t>
    </dgm:pt>
    <dgm:pt modelId="{C0DC05E0-CA61-409F-ACCB-E853E07C7DB5}" type="sibTrans" cxnId="{3B1ADB15-760D-42A6-8F3F-205DAC1BE8F0}">
      <dgm:prSet/>
      <dgm:spPr/>
      <dgm:t>
        <a:bodyPr/>
        <a:lstStyle/>
        <a:p>
          <a:endParaRPr lang="en-US"/>
        </a:p>
      </dgm:t>
    </dgm:pt>
    <dgm:pt modelId="{469A9668-968C-4AA6-B00C-FA648CB87484}">
      <dgm:prSet/>
      <dgm:spPr/>
      <dgm:t>
        <a:bodyPr/>
        <a:lstStyle/>
        <a:p>
          <a:pPr>
            <a:lnSpc>
              <a:spcPct val="100000"/>
            </a:lnSpc>
            <a:defRPr b="1"/>
          </a:pPr>
          <a:r>
            <a:rPr lang="nl-NL" dirty="0"/>
            <a:t>Informatiebulletin</a:t>
          </a:r>
          <a:endParaRPr lang="en-US" dirty="0"/>
        </a:p>
      </dgm:t>
    </dgm:pt>
    <dgm:pt modelId="{B44995A6-D6B7-467A-8BA5-265958047DE4}" type="parTrans" cxnId="{79B2BE59-5C2E-4D15-97C0-D85B8655177E}">
      <dgm:prSet/>
      <dgm:spPr/>
      <dgm:t>
        <a:bodyPr/>
        <a:lstStyle/>
        <a:p>
          <a:endParaRPr lang="en-US"/>
        </a:p>
      </dgm:t>
    </dgm:pt>
    <dgm:pt modelId="{C44765BE-D404-4447-A676-5FF5C26A2098}" type="sibTrans" cxnId="{79B2BE59-5C2E-4D15-97C0-D85B8655177E}">
      <dgm:prSet/>
      <dgm:spPr/>
      <dgm:t>
        <a:bodyPr/>
        <a:lstStyle/>
        <a:p>
          <a:endParaRPr lang="en-US"/>
        </a:p>
      </dgm:t>
    </dgm:pt>
    <dgm:pt modelId="{73A25C9B-999F-4D6E-8DF7-D94FEB8CD119}">
      <dgm:prSet custT="1"/>
      <dgm:spPr/>
      <dgm:t>
        <a:bodyPr/>
        <a:lstStyle/>
        <a:p>
          <a:pPr>
            <a:lnSpc>
              <a:spcPct val="100000"/>
            </a:lnSpc>
          </a:pPr>
          <a:r>
            <a:rPr lang="nl-NL" sz="2000" kern="1200" dirty="0"/>
            <a:t>In 2023 zijn er </a:t>
          </a:r>
          <a:r>
            <a:rPr lang="nl-NL" sz="1700" b="1" kern="1200" dirty="0">
              <a:solidFill>
                <a:srgbClr val="0BD0D9">
                  <a:lumMod val="50000"/>
                </a:srgbClr>
              </a:solidFill>
              <a:latin typeface="Gill Sans MT" panose="020B0502020104020203"/>
              <a:ea typeface="+mn-ea"/>
              <a:cs typeface="+mn-cs"/>
            </a:rPr>
            <a:t>4</a:t>
          </a:r>
          <a:r>
            <a:rPr lang="nl-NL" sz="2000" kern="1200" dirty="0"/>
            <a:t> informatiebulletins uitgebracht.  </a:t>
          </a:r>
          <a:endParaRPr lang="en-US" sz="2000" kern="1200" dirty="0"/>
        </a:p>
      </dgm:t>
    </dgm:pt>
    <dgm:pt modelId="{FE4D0132-2853-4964-A6F1-6CCE81BE63DF}" type="parTrans" cxnId="{45DD6D5B-6593-45B1-97DE-5E1FEF7A3E3B}">
      <dgm:prSet/>
      <dgm:spPr/>
      <dgm:t>
        <a:bodyPr/>
        <a:lstStyle/>
        <a:p>
          <a:endParaRPr lang="en-US"/>
        </a:p>
      </dgm:t>
    </dgm:pt>
    <dgm:pt modelId="{27CB9317-4DF6-4CDA-BFAE-FE508233863D}" type="sibTrans" cxnId="{45DD6D5B-6593-45B1-97DE-5E1FEF7A3E3B}">
      <dgm:prSet/>
      <dgm:spPr/>
      <dgm:t>
        <a:bodyPr/>
        <a:lstStyle/>
        <a:p>
          <a:endParaRPr lang="en-US"/>
        </a:p>
      </dgm:t>
    </dgm:pt>
    <dgm:pt modelId="{4EF7A1E2-AD1A-455C-AD7B-7C87DA2C91AF}">
      <dgm:prSet custT="1"/>
      <dgm:spPr/>
      <dgm:t>
        <a:bodyPr/>
        <a:lstStyle/>
        <a:p>
          <a:pPr>
            <a:lnSpc>
              <a:spcPct val="100000"/>
            </a:lnSpc>
          </a:pPr>
          <a:r>
            <a:rPr lang="nl-NL" sz="1700" kern="1200" dirty="0"/>
            <a:t>In 2023 telde de Belangenvereniging </a:t>
          </a:r>
          <a:r>
            <a:rPr lang="nl-NL" sz="1700" b="1" kern="1200" dirty="0">
              <a:solidFill>
                <a:srgbClr val="0BD0D9">
                  <a:lumMod val="50000"/>
                </a:srgbClr>
              </a:solidFill>
              <a:latin typeface="Gill Sans MT" panose="020B0502020104020203"/>
              <a:ea typeface="+mn-ea"/>
              <a:cs typeface="+mn-cs"/>
            </a:rPr>
            <a:t>235</a:t>
          </a:r>
          <a:r>
            <a:rPr lang="nl-NL" sz="1700" kern="1200" dirty="0"/>
            <a:t> leden, </a:t>
          </a:r>
        </a:p>
      </dgm:t>
    </dgm:pt>
    <dgm:pt modelId="{A069A21F-2525-4C1D-96B1-DE0104F0E778}" type="parTrans" cxnId="{98F502B1-E612-4788-8534-011AA6267FE2}">
      <dgm:prSet/>
      <dgm:spPr/>
      <dgm:t>
        <a:bodyPr/>
        <a:lstStyle/>
        <a:p>
          <a:endParaRPr lang="nl-NL"/>
        </a:p>
      </dgm:t>
    </dgm:pt>
    <dgm:pt modelId="{98182143-0A9E-45F3-8607-B9204D730B4F}" type="sibTrans" cxnId="{98F502B1-E612-4788-8534-011AA6267FE2}">
      <dgm:prSet/>
      <dgm:spPr/>
      <dgm:t>
        <a:bodyPr/>
        <a:lstStyle/>
        <a:p>
          <a:endParaRPr lang="nl-NL"/>
        </a:p>
      </dgm:t>
    </dgm:pt>
    <dgm:pt modelId="{5B9FAC0F-DBFF-45F3-B316-DA5359A9F3FD}" type="pres">
      <dgm:prSet presAssocID="{8C47DF74-02DC-4EDB-A72B-7BB22CA49038}" presName="root" presStyleCnt="0">
        <dgm:presLayoutVars>
          <dgm:dir/>
          <dgm:resizeHandles val="exact"/>
        </dgm:presLayoutVars>
      </dgm:prSet>
      <dgm:spPr/>
    </dgm:pt>
    <dgm:pt modelId="{1900D732-42C1-43D0-B3EA-57CBFD5B5A6A}" type="pres">
      <dgm:prSet presAssocID="{A3B0A9EE-0DAD-4EEC-8465-78192CCC0D0E}" presName="compNode" presStyleCnt="0"/>
      <dgm:spPr/>
    </dgm:pt>
    <dgm:pt modelId="{7AA3AA32-B2E0-4436-9C70-E10290B9738D}" type="pres">
      <dgm:prSet presAssocID="{A3B0A9EE-0DAD-4EEC-8465-78192CCC0D0E}" presName="iconRect" presStyleLbl="node1" presStyleIdx="0" presStyleCnt="3" custLinFactNeighborX="-16557" custLinFactNeighborY="214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9000" b="-9000"/>
          </a:stretch>
        </a:blipFill>
        <a:ln>
          <a:noFill/>
        </a:ln>
      </dgm:spPr>
      <dgm:extLst>
        <a:ext uri="{E40237B7-FDA0-4F09-8148-C483321AD2D9}">
          <dgm14:cNvPr xmlns:dgm14="http://schemas.microsoft.com/office/drawing/2010/diagram" id="0" name="" descr="Groep mensen"/>
        </a:ext>
      </dgm:extLst>
    </dgm:pt>
    <dgm:pt modelId="{3F95E4B7-FED4-4363-9919-F3CC848C91D4}" type="pres">
      <dgm:prSet presAssocID="{A3B0A9EE-0DAD-4EEC-8465-78192CCC0D0E}" presName="iconSpace" presStyleCnt="0"/>
      <dgm:spPr/>
    </dgm:pt>
    <dgm:pt modelId="{92B82035-D88E-4F1E-A569-43601A1C9BC5}" type="pres">
      <dgm:prSet presAssocID="{A3B0A9EE-0DAD-4EEC-8465-78192CCC0D0E}" presName="parTx" presStyleLbl="revTx" presStyleIdx="0" presStyleCnt="6" custScaleX="170874">
        <dgm:presLayoutVars>
          <dgm:chMax val="0"/>
          <dgm:chPref val="0"/>
        </dgm:presLayoutVars>
      </dgm:prSet>
      <dgm:spPr/>
    </dgm:pt>
    <dgm:pt modelId="{65586A5E-2FD4-4F5D-B6DB-5E4317A8BF8E}" type="pres">
      <dgm:prSet presAssocID="{A3B0A9EE-0DAD-4EEC-8465-78192CCC0D0E}" presName="txSpace" presStyleCnt="0"/>
      <dgm:spPr/>
    </dgm:pt>
    <dgm:pt modelId="{7054E7A5-7551-4ACD-A861-AF5F54AC3C8B}" type="pres">
      <dgm:prSet presAssocID="{A3B0A9EE-0DAD-4EEC-8465-78192CCC0D0E}" presName="desTx" presStyleLbl="revTx" presStyleIdx="1" presStyleCnt="6">
        <dgm:presLayoutVars/>
      </dgm:prSet>
      <dgm:spPr/>
    </dgm:pt>
    <dgm:pt modelId="{CF0ABEAD-7B6B-432F-9EF3-6995E6B5006B}" type="pres">
      <dgm:prSet presAssocID="{2EDAD76F-D71D-4C1F-B184-39481E6B5009}" presName="sibTrans" presStyleCnt="0"/>
      <dgm:spPr/>
    </dgm:pt>
    <dgm:pt modelId="{666194BD-C647-43EA-8ABA-5C20A096D4DA}" type="pres">
      <dgm:prSet presAssocID="{4C6D6A6D-B5F6-461B-B2B8-9A8A17C06DDE}" presName="compNode" presStyleCnt="0"/>
      <dgm:spPr/>
    </dgm:pt>
    <dgm:pt modelId="{EFD7EDD6-A622-49FE-9CA0-5DBB2C45EA4C}" type="pres">
      <dgm:prSet presAssocID="{4C6D6A6D-B5F6-461B-B2B8-9A8A17C06DDE}" presName="iconRect" presStyleLbl="node1" presStyleIdx="1" presStyleCnt="3" custLinFactNeighborX="-12417" custLinFactNeighborY="214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9000" b="-9000"/>
          </a:stretch>
        </a:blipFill>
        <a:ln>
          <a:noFill/>
        </a:ln>
      </dgm:spPr>
      <dgm:extLst>
        <a:ext uri="{E40237B7-FDA0-4F09-8148-C483321AD2D9}">
          <dgm14:cNvPr xmlns:dgm14="http://schemas.microsoft.com/office/drawing/2010/diagram" id="0" name="" descr="Vergadering"/>
        </a:ext>
      </dgm:extLst>
    </dgm:pt>
    <dgm:pt modelId="{87E563E5-2463-438A-9D14-263B388B944E}" type="pres">
      <dgm:prSet presAssocID="{4C6D6A6D-B5F6-461B-B2B8-9A8A17C06DDE}" presName="iconSpace" presStyleCnt="0"/>
      <dgm:spPr/>
    </dgm:pt>
    <dgm:pt modelId="{926916A6-EAED-44B7-9090-04A8FEC907E5}" type="pres">
      <dgm:prSet presAssocID="{4C6D6A6D-B5F6-461B-B2B8-9A8A17C06DDE}" presName="parTx" presStyleLbl="revTx" presStyleIdx="2" presStyleCnt="6">
        <dgm:presLayoutVars>
          <dgm:chMax val="0"/>
          <dgm:chPref val="0"/>
        </dgm:presLayoutVars>
      </dgm:prSet>
      <dgm:spPr/>
    </dgm:pt>
    <dgm:pt modelId="{235CB8B1-8EC9-446F-A83A-1758C47F5556}" type="pres">
      <dgm:prSet presAssocID="{4C6D6A6D-B5F6-461B-B2B8-9A8A17C06DDE}" presName="txSpace" presStyleCnt="0"/>
      <dgm:spPr/>
    </dgm:pt>
    <dgm:pt modelId="{883BBE5A-C4A3-412B-8FA9-8033DB5392E5}" type="pres">
      <dgm:prSet presAssocID="{4C6D6A6D-B5F6-461B-B2B8-9A8A17C06DDE}" presName="desTx" presStyleLbl="revTx" presStyleIdx="3" presStyleCnt="6">
        <dgm:presLayoutVars/>
      </dgm:prSet>
      <dgm:spPr/>
    </dgm:pt>
    <dgm:pt modelId="{A411DD2E-B528-4D03-B22E-32683107B20E}" type="pres">
      <dgm:prSet presAssocID="{50EEEE47-D253-4CD7-B648-AD2793DB6A48}" presName="sibTrans" presStyleCnt="0"/>
      <dgm:spPr/>
    </dgm:pt>
    <dgm:pt modelId="{22AC85B3-9C9E-4593-AAFF-76FC28CD521A}" type="pres">
      <dgm:prSet presAssocID="{469A9668-968C-4AA6-B00C-FA648CB87484}" presName="compNode" presStyleCnt="0"/>
      <dgm:spPr/>
    </dgm:pt>
    <dgm:pt modelId="{F12D4ACC-8947-45ED-8721-564B7CDD3A79}" type="pres">
      <dgm:prSet presAssocID="{469A9668-968C-4AA6-B00C-FA648CB87484}" presName="iconRect" presStyleLbl="node1" presStyleIdx="2" presStyleCnt="3" custLinFactNeighborX="-14901" custLinFactNeighborY="214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9000" b="-9000"/>
          </a:stretch>
        </a:blipFill>
        <a:ln>
          <a:noFill/>
        </a:ln>
      </dgm:spPr>
      <dgm:extLst>
        <a:ext uri="{E40237B7-FDA0-4F09-8148-C483321AD2D9}">
          <dgm14:cNvPr xmlns:dgm14="http://schemas.microsoft.com/office/drawing/2010/diagram" id="0" name="" descr="Krant"/>
        </a:ext>
      </dgm:extLst>
    </dgm:pt>
    <dgm:pt modelId="{6AAAC78D-C45C-4970-8708-F44ACBC597F1}" type="pres">
      <dgm:prSet presAssocID="{469A9668-968C-4AA6-B00C-FA648CB87484}" presName="iconSpace" presStyleCnt="0"/>
      <dgm:spPr/>
    </dgm:pt>
    <dgm:pt modelId="{D7901279-B9E5-4E7A-9E30-510F4EE5DD0E}" type="pres">
      <dgm:prSet presAssocID="{469A9668-968C-4AA6-B00C-FA648CB87484}" presName="parTx" presStyleLbl="revTx" presStyleIdx="4" presStyleCnt="6">
        <dgm:presLayoutVars>
          <dgm:chMax val="0"/>
          <dgm:chPref val="0"/>
        </dgm:presLayoutVars>
      </dgm:prSet>
      <dgm:spPr/>
    </dgm:pt>
    <dgm:pt modelId="{C6D70A63-1454-473F-B517-0DE5779CA630}" type="pres">
      <dgm:prSet presAssocID="{469A9668-968C-4AA6-B00C-FA648CB87484}" presName="txSpace" presStyleCnt="0"/>
      <dgm:spPr/>
    </dgm:pt>
    <dgm:pt modelId="{D236D854-D40D-4A12-BF16-DE7B5847CBA7}" type="pres">
      <dgm:prSet presAssocID="{469A9668-968C-4AA6-B00C-FA648CB87484}" presName="desTx" presStyleLbl="revTx" presStyleIdx="5" presStyleCnt="6">
        <dgm:presLayoutVars/>
      </dgm:prSet>
      <dgm:spPr/>
    </dgm:pt>
  </dgm:ptLst>
  <dgm:cxnLst>
    <dgm:cxn modelId="{3B1ADB15-760D-42A6-8F3F-205DAC1BE8F0}" srcId="{4C6D6A6D-B5F6-461B-B2B8-9A8A17C06DDE}" destId="{17532656-2ACB-4285-B8F5-C5C5587FBEFD}" srcOrd="0" destOrd="0" parTransId="{00EEE8CA-8C4E-43EC-BFEB-163D5DF21BC8}" sibTransId="{C0DC05E0-CA61-409F-ACCB-E853E07C7DB5}"/>
    <dgm:cxn modelId="{4930C019-E79B-4DEB-842C-025106902CF7}" type="presOf" srcId="{4C6D6A6D-B5F6-461B-B2B8-9A8A17C06DDE}" destId="{926916A6-EAED-44B7-9090-04A8FEC907E5}" srcOrd="0" destOrd="0" presId="urn:microsoft.com/office/officeart/2018/5/layout/CenteredIconLabelDescriptionList"/>
    <dgm:cxn modelId="{474F7534-B0B8-42A0-9542-77EC5347B8DE}" type="presOf" srcId="{469A9668-968C-4AA6-B00C-FA648CB87484}" destId="{D7901279-B9E5-4E7A-9E30-510F4EE5DD0E}" srcOrd="0" destOrd="0" presId="urn:microsoft.com/office/officeart/2018/5/layout/CenteredIconLabelDescriptionList"/>
    <dgm:cxn modelId="{C661C33C-8006-47B4-BE21-25F30A307D90}" srcId="{8C47DF74-02DC-4EDB-A72B-7BB22CA49038}" destId="{A3B0A9EE-0DAD-4EEC-8465-78192CCC0D0E}" srcOrd="0" destOrd="0" parTransId="{FE681DF8-7E5A-4AEC-A74B-FD488826A515}" sibTransId="{2EDAD76F-D71D-4C1F-B184-39481E6B5009}"/>
    <dgm:cxn modelId="{00B81E48-DE2E-468D-85CF-AE8C53EBD803}" type="presOf" srcId="{4EF7A1E2-AD1A-455C-AD7B-7C87DA2C91AF}" destId="{7054E7A5-7551-4ACD-A861-AF5F54AC3C8B}" srcOrd="0" destOrd="0" presId="urn:microsoft.com/office/officeart/2018/5/layout/CenteredIconLabelDescriptionList"/>
    <dgm:cxn modelId="{6369834C-F886-4366-A29C-7970FE01CD9E}" srcId="{8C47DF74-02DC-4EDB-A72B-7BB22CA49038}" destId="{4C6D6A6D-B5F6-461B-B2B8-9A8A17C06DDE}" srcOrd="1" destOrd="0" parTransId="{14B16C1F-6B86-4E48-8D81-18FA332D9275}" sibTransId="{50EEEE47-D253-4CD7-B648-AD2793DB6A48}"/>
    <dgm:cxn modelId="{79B2BE59-5C2E-4D15-97C0-D85B8655177E}" srcId="{8C47DF74-02DC-4EDB-A72B-7BB22CA49038}" destId="{469A9668-968C-4AA6-B00C-FA648CB87484}" srcOrd="2" destOrd="0" parTransId="{B44995A6-D6B7-467A-8BA5-265958047DE4}" sibTransId="{C44765BE-D404-4447-A676-5FF5C26A2098}"/>
    <dgm:cxn modelId="{45DD6D5B-6593-45B1-97DE-5E1FEF7A3E3B}" srcId="{469A9668-968C-4AA6-B00C-FA648CB87484}" destId="{73A25C9B-999F-4D6E-8DF7-D94FEB8CD119}" srcOrd="0" destOrd="0" parTransId="{FE4D0132-2853-4964-A6F1-6CCE81BE63DF}" sibTransId="{27CB9317-4DF6-4CDA-BFAE-FE508233863D}"/>
    <dgm:cxn modelId="{59364169-1FDB-4674-B2CD-FD6EA8A76C31}" type="presOf" srcId="{17532656-2ACB-4285-B8F5-C5C5587FBEFD}" destId="{883BBE5A-C4A3-412B-8FA9-8033DB5392E5}" srcOrd="0" destOrd="0" presId="urn:microsoft.com/office/officeart/2018/5/layout/CenteredIconLabelDescriptionList"/>
    <dgm:cxn modelId="{98F502B1-E612-4788-8534-011AA6267FE2}" srcId="{A3B0A9EE-0DAD-4EEC-8465-78192CCC0D0E}" destId="{4EF7A1E2-AD1A-455C-AD7B-7C87DA2C91AF}" srcOrd="0" destOrd="0" parTransId="{A069A21F-2525-4C1D-96B1-DE0104F0E778}" sibTransId="{98182143-0A9E-45F3-8607-B9204D730B4F}"/>
    <dgm:cxn modelId="{508321BB-0278-421A-B0FA-975875F6E10C}" type="presOf" srcId="{73A25C9B-999F-4D6E-8DF7-D94FEB8CD119}" destId="{D236D854-D40D-4A12-BF16-DE7B5847CBA7}" srcOrd="0" destOrd="0" presId="urn:microsoft.com/office/officeart/2018/5/layout/CenteredIconLabelDescriptionList"/>
    <dgm:cxn modelId="{D53C41D1-C279-40BA-85A6-3F4026F072A2}" type="presOf" srcId="{A3B0A9EE-0DAD-4EEC-8465-78192CCC0D0E}" destId="{92B82035-D88E-4F1E-A569-43601A1C9BC5}" srcOrd="0" destOrd="0" presId="urn:microsoft.com/office/officeart/2018/5/layout/CenteredIconLabelDescriptionList"/>
    <dgm:cxn modelId="{939A2FDB-635C-48CB-983D-456C233220C4}" type="presOf" srcId="{8C47DF74-02DC-4EDB-A72B-7BB22CA49038}" destId="{5B9FAC0F-DBFF-45F3-B316-DA5359A9F3FD}" srcOrd="0" destOrd="0" presId="urn:microsoft.com/office/officeart/2018/5/layout/CenteredIconLabelDescriptionList"/>
    <dgm:cxn modelId="{F61128C8-9C99-4D72-BCFE-35EC5F74F494}" type="presParOf" srcId="{5B9FAC0F-DBFF-45F3-B316-DA5359A9F3FD}" destId="{1900D732-42C1-43D0-B3EA-57CBFD5B5A6A}" srcOrd="0" destOrd="0" presId="urn:microsoft.com/office/officeart/2018/5/layout/CenteredIconLabelDescriptionList"/>
    <dgm:cxn modelId="{4C05BEC3-70E2-4192-89D4-891FB41DC30F}" type="presParOf" srcId="{1900D732-42C1-43D0-B3EA-57CBFD5B5A6A}" destId="{7AA3AA32-B2E0-4436-9C70-E10290B9738D}" srcOrd="0" destOrd="0" presId="urn:microsoft.com/office/officeart/2018/5/layout/CenteredIconLabelDescriptionList"/>
    <dgm:cxn modelId="{98D1C7A4-CA60-4FA9-B5DD-9D6AB571DB74}" type="presParOf" srcId="{1900D732-42C1-43D0-B3EA-57CBFD5B5A6A}" destId="{3F95E4B7-FED4-4363-9919-F3CC848C91D4}" srcOrd="1" destOrd="0" presId="urn:microsoft.com/office/officeart/2018/5/layout/CenteredIconLabelDescriptionList"/>
    <dgm:cxn modelId="{D70F329C-7BC4-4C33-A15D-3B7371AC2255}" type="presParOf" srcId="{1900D732-42C1-43D0-B3EA-57CBFD5B5A6A}" destId="{92B82035-D88E-4F1E-A569-43601A1C9BC5}" srcOrd="2" destOrd="0" presId="urn:microsoft.com/office/officeart/2018/5/layout/CenteredIconLabelDescriptionList"/>
    <dgm:cxn modelId="{A70B3F8B-E9D4-4B2F-AD79-4D7111E5C8D0}" type="presParOf" srcId="{1900D732-42C1-43D0-B3EA-57CBFD5B5A6A}" destId="{65586A5E-2FD4-4F5D-B6DB-5E4317A8BF8E}" srcOrd="3" destOrd="0" presId="urn:microsoft.com/office/officeart/2018/5/layout/CenteredIconLabelDescriptionList"/>
    <dgm:cxn modelId="{1CBA90AD-ED69-41B9-9F2C-D92A0E372E9E}" type="presParOf" srcId="{1900D732-42C1-43D0-B3EA-57CBFD5B5A6A}" destId="{7054E7A5-7551-4ACD-A861-AF5F54AC3C8B}" srcOrd="4" destOrd="0" presId="urn:microsoft.com/office/officeart/2018/5/layout/CenteredIconLabelDescriptionList"/>
    <dgm:cxn modelId="{CACED4C9-8B1D-4FB5-A94B-1C5A05C0FAF8}" type="presParOf" srcId="{5B9FAC0F-DBFF-45F3-B316-DA5359A9F3FD}" destId="{CF0ABEAD-7B6B-432F-9EF3-6995E6B5006B}" srcOrd="1" destOrd="0" presId="urn:microsoft.com/office/officeart/2018/5/layout/CenteredIconLabelDescriptionList"/>
    <dgm:cxn modelId="{DB8AACB0-D47A-4523-B8DE-CC85FC7DE134}" type="presParOf" srcId="{5B9FAC0F-DBFF-45F3-B316-DA5359A9F3FD}" destId="{666194BD-C647-43EA-8ABA-5C20A096D4DA}" srcOrd="2" destOrd="0" presId="urn:microsoft.com/office/officeart/2018/5/layout/CenteredIconLabelDescriptionList"/>
    <dgm:cxn modelId="{EAE1B658-8DCE-4664-88F2-26F3E066774F}" type="presParOf" srcId="{666194BD-C647-43EA-8ABA-5C20A096D4DA}" destId="{EFD7EDD6-A622-49FE-9CA0-5DBB2C45EA4C}" srcOrd="0" destOrd="0" presId="urn:microsoft.com/office/officeart/2018/5/layout/CenteredIconLabelDescriptionList"/>
    <dgm:cxn modelId="{ECDC5FEC-F32D-4467-94F5-E9DCBC07A0F8}" type="presParOf" srcId="{666194BD-C647-43EA-8ABA-5C20A096D4DA}" destId="{87E563E5-2463-438A-9D14-263B388B944E}" srcOrd="1" destOrd="0" presId="urn:microsoft.com/office/officeart/2018/5/layout/CenteredIconLabelDescriptionList"/>
    <dgm:cxn modelId="{E046FB43-85FE-49D7-8406-07A7DAE3ECC4}" type="presParOf" srcId="{666194BD-C647-43EA-8ABA-5C20A096D4DA}" destId="{926916A6-EAED-44B7-9090-04A8FEC907E5}" srcOrd="2" destOrd="0" presId="urn:microsoft.com/office/officeart/2018/5/layout/CenteredIconLabelDescriptionList"/>
    <dgm:cxn modelId="{472038C8-D7DB-4DCD-8A81-18FB72593B96}" type="presParOf" srcId="{666194BD-C647-43EA-8ABA-5C20A096D4DA}" destId="{235CB8B1-8EC9-446F-A83A-1758C47F5556}" srcOrd="3" destOrd="0" presId="urn:microsoft.com/office/officeart/2018/5/layout/CenteredIconLabelDescriptionList"/>
    <dgm:cxn modelId="{A01DCFAD-D02E-4E9C-9404-580FE68B68F2}" type="presParOf" srcId="{666194BD-C647-43EA-8ABA-5C20A096D4DA}" destId="{883BBE5A-C4A3-412B-8FA9-8033DB5392E5}" srcOrd="4" destOrd="0" presId="urn:microsoft.com/office/officeart/2018/5/layout/CenteredIconLabelDescriptionList"/>
    <dgm:cxn modelId="{7B1BFF35-8AEF-454C-ABD1-B5C77FB9A90F}" type="presParOf" srcId="{5B9FAC0F-DBFF-45F3-B316-DA5359A9F3FD}" destId="{A411DD2E-B528-4D03-B22E-32683107B20E}" srcOrd="3" destOrd="0" presId="urn:microsoft.com/office/officeart/2018/5/layout/CenteredIconLabelDescriptionList"/>
    <dgm:cxn modelId="{893B9F0E-BDCA-4F9B-9E7C-A0A799D7CAC0}" type="presParOf" srcId="{5B9FAC0F-DBFF-45F3-B316-DA5359A9F3FD}" destId="{22AC85B3-9C9E-4593-AAFF-76FC28CD521A}" srcOrd="4" destOrd="0" presId="urn:microsoft.com/office/officeart/2018/5/layout/CenteredIconLabelDescriptionList"/>
    <dgm:cxn modelId="{9494F672-8FB2-4225-93B9-B75A7F962DC2}" type="presParOf" srcId="{22AC85B3-9C9E-4593-AAFF-76FC28CD521A}" destId="{F12D4ACC-8947-45ED-8721-564B7CDD3A79}" srcOrd="0" destOrd="0" presId="urn:microsoft.com/office/officeart/2018/5/layout/CenteredIconLabelDescriptionList"/>
    <dgm:cxn modelId="{CF633A24-DD15-4376-B23D-A6A296BD353D}" type="presParOf" srcId="{22AC85B3-9C9E-4593-AAFF-76FC28CD521A}" destId="{6AAAC78D-C45C-4970-8708-F44ACBC597F1}" srcOrd="1" destOrd="0" presId="urn:microsoft.com/office/officeart/2018/5/layout/CenteredIconLabelDescriptionList"/>
    <dgm:cxn modelId="{034EC0F8-ED0E-4C45-937F-35DC35D29E13}" type="presParOf" srcId="{22AC85B3-9C9E-4593-AAFF-76FC28CD521A}" destId="{D7901279-B9E5-4E7A-9E30-510F4EE5DD0E}" srcOrd="2" destOrd="0" presId="urn:microsoft.com/office/officeart/2018/5/layout/CenteredIconLabelDescriptionList"/>
    <dgm:cxn modelId="{047D725B-8377-4A1C-9D67-6E8BEA8F8BCA}" type="presParOf" srcId="{22AC85B3-9C9E-4593-AAFF-76FC28CD521A}" destId="{C6D70A63-1454-473F-B517-0DE5779CA630}" srcOrd="3" destOrd="0" presId="urn:microsoft.com/office/officeart/2018/5/layout/CenteredIconLabelDescriptionList"/>
    <dgm:cxn modelId="{E0975814-6CFE-43D4-B9FB-AAF14862C826}" type="presParOf" srcId="{22AC85B3-9C9E-4593-AAFF-76FC28CD521A}" destId="{D236D854-D40D-4A12-BF16-DE7B5847CBA7}"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8CC71E-57FA-4DD3-8519-3CF688B6FBA4}" type="doc">
      <dgm:prSet loTypeId="urn:microsoft.com/office/officeart/2018/2/layout/IconLabelDescriptionList" loCatId="icon" qsTypeId="urn:microsoft.com/office/officeart/2005/8/quickstyle/simple1" qsCatId="simple" csTypeId="urn:microsoft.com/office/officeart/2018/5/colors/Iconchunking_neutralbg_colorful5" csCatId="colorful" phldr="1"/>
      <dgm:spPr/>
      <dgm:t>
        <a:bodyPr/>
        <a:lstStyle/>
        <a:p>
          <a:endParaRPr lang="en-US"/>
        </a:p>
      </dgm:t>
    </dgm:pt>
    <dgm:pt modelId="{1999764A-07CE-41EB-AB76-967CC14BE8A7}">
      <dgm:prSet/>
      <dgm:spPr/>
      <dgm:t>
        <a:bodyPr/>
        <a:lstStyle/>
        <a:p>
          <a:pPr>
            <a:defRPr b="1"/>
          </a:pPr>
          <a:r>
            <a:rPr lang="nl-NL" dirty="0"/>
            <a:t>RONA (Regionaal Overleg Noordelijke Aftakking)</a:t>
          </a:r>
          <a:endParaRPr lang="en-US" dirty="0"/>
        </a:p>
      </dgm:t>
    </dgm:pt>
    <dgm:pt modelId="{C13DC8EA-F68B-479E-9C01-FD70159803B9}" type="parTrans" cxnId="{79687E14-8CF6-445D-823F-122D516C7D4F}">
      <dgm:prSet/>
      <dgm:spPr/>
      <dgm:t>
        <a:bodyPr/>
        <a:lstStyle/>
        <a:p>
          <a:endParaRPr lang="en-US"/>
        </a:p>
      </dgm:t>
    </dgm:pt>
    <dgm:pt modelId="{C3A6DB1B-52B5-4C46-BC43-73AEBDDBD3BF}" type="sibTrans" cxnId="{79687E14-8CF6-445D-823F-122D516C7D4F}">
      <dgm:prSet/>
      <dgm:spPr/>
      <dgm:t>
        <a:bodyPr/>
        <a:lstStyle/>
        <a:p>
          <a:endParaRPr lang="en-US"/>
        </a:p>
      </dgm:t>
    </dgm:pt>
    <dgm:pt modelId="{0EF7467F-41D0-4AEC-A3D2-20BDF82A284C}">
      <dgm:prSet/>
      <dgm:spPr/>
      <dgm:t>
        <a:bodyPr/>
        <a:lstStyle/>
        <a:p>
          <a:r>
            <a:rPr lang="nl-NL" dirty="0"/>
            <a:t>Door de activiteiten van RONA is de lokale en provinciale politiek gemobiliseerd tegen uitbreiding van het goederenvervoer.  Het bestuur volgt de ontwikkelingen.</a:t>
          </a:r>
          <a:endParaRPr lang="en-US" dirty="0"/>
        </a:p>
      </dgm:t>
    </dgm:pt>
    <dgm:pt modelId="{DA3CCA9F-7CC7-4D34-B81F-91C8F0F7E6D0}" type="parTrans" cxnId="{3CA69F60-A477-4C9A-992B-BE0FC0DFC4B5}">
      <dgm:prSet/>
      <dgm:spPr/>
      <dgm:t>
        <a:bodyPr/>
        <a:lstStyle/>
        <a:p>
          <a:endParaRPr lang="en-US"/>
        </a:p>
      </dgm:t>
    </dgm:pt>
    <dgm:pt modelId="{19E5D952-F5D1-4CCE-ACA5-F6B2C8F3DD05}" type="sibTrans" cxnId="{3CA69F60-A477-4C9A-992B-BE0FC0DFC4B5}">
      <dgm:prSet/>
      <dgm:spPr/>
      <dgm:t>
        <a:bodyPr/>
        <a:lstStyle/>
        <a:p>
          <a:endParaRPr lang="en-US"/>
        </a:p>
      </dgm:t>
    </dgm:pt>
    <dgm:pt modelId="{16424FED-7B7F-4EBB-B687-38B83072D2E9}">
      <dgm:prSet/>
      <dgm:spPr/>
      <dgm:t>
        <a:bodyPr/>
        <a:lstStyle/>
        <a:p>
          <a:pPr>
            <a:defRPr b="1"/>
          </a:pPr>
          <a:r>
            <a:rPr lang="nl-NL" dirty="0"/>
            <a:t>DKK (Vereniging Dorpen en Kleine Kernen in Gelderland)</a:t>
          </a:r>
          <a:endParaRPr lang="en-US" dirty="0"/>
        </a:p>
      </dgm:t>
    </dgm:pt>
    <dgm:pt modelId="{E0FA2D86-63D2-4745-AA3E-8528FEDC309B}" type="parTrans" cxnId="{F781073C-479D-4EBB-B581-C1B3916A854E}">
      <dgm:prSet/>
      <dgm:spPr/>
      <dgm:t>
        <a:bodyPr/>
        <a:lstStyle/>
        <a:p>
          <a:endParaRPr lang="en-US"/>
        </a:p>
      </dgm:t>
    </dgm:pt>
    <dgm:pt modelId="{3F8C623A-6214-4205-ACB9-990456BE6A22}" type="sibTrans" cxnId="{F781073C-479D-4EBB-B581-C1B3916A854E}">
      <dgm:prSet/>
      <dgm:spPr/>
      <dgm:t>
        <a:bodyPr/>
        <a:lstStyle/>
        <a:p>
          <a:endParaRPr lang="en-US"/>
        </a:p>
      </dgm:t>
    </dgm:pt>
    <dgm:pt modelId="{530C9DF1-CF98-47BF-9BAF-E8B13E3C93F9}">
      <dgm:prSet/>
      <dgm:spPr/>
      <dgm:t>
        <a:bodyPr/>
        <a:lstStyle/>
        <a:p>
          <a:r>
            <a:rPr lang="nl-NL" dirty="0"/>
            <a:t>De vereniging Dorpen en Kleine Kernen Gelderland is een organisatie met dorpsverenigingen als lid. Haar doel is de leefbaarheid van het platteland in Gelderland in stand te houden en te verbeteren. De BS is lid van de vereniging. Het bestuur heeft in 2019 niet deelgenomen aan projecten en vergaderingen. </a:t>
          </a:r>
          <a:endParaRPr lang="en-US" dirty="0"/>
        </a:p>
      </dgm:t>
    </dgm:pt>
    <dgm:pt modelId="{82F6C3CC-A526-455F-AE5D-68FB7A4278CE}" type="parTrans" cxnId="{7F855F8B-87BF-4965-8956-1DA92782114D}">
      <dgm:prSet/>
      <dgm:spPr/>
      <dgm:t>
        <a:bodyPr/>
        <a:lstStyle/>
        <a:p>
          <a:endParaRPr lang="en-US"/>
        </a:p>
      </dgm:t>
    </dgm:pt>
    <dgm:pt modelId="{DDC43108-2C1B-4A2A-873C-5D5729CA6687}" type="sibTrans" cxnId="{7F855F8B-87BF-4965-8956-1DA92782114D}">
      <dgm:prSet/>
      <dgm:spPr/>
      <dgm:t>
        <a:bodyPr/>
        <a:lstStyle/>
        <a:p>
          <a:endParaRPr lang="en-US"/>
        </a:p>
      </dgm:t>
    </dgm:pt>
    <dgm:pt modelId="{18721BC4-7CAF-4474-8C8F-E5FADB488A45}">
      <dgm:prSet/>
      <dgm:spPr/>
      <dgm:t>
        <a:bodyPr/>
        <a:lstStyle/>
        <a:p>
          <a:pPr>
            <a:defRPr b="1"/>
          </a:pPr>
          <a:r>
            <a:rPr lang="nl-NL"/>
            <a:t>Bestuur Dorpshuis</a:t>
          </a:r>
          <a:endParaRPr lang="en-US"/>
        </a:p>
      </dgm:t>
    </dgm:pt>
    <dgm:pt modelId="{1131D441-6854-4444-88C1-F89EE786413B}" type="parTrans" cxnId="{E3580ACB-C862-4F4D-A85D-AFF52A416338}">
      <dgm:prSet/>
      <dgm:spPr/>
      <dgm:t>
        <a:bodyPr/>
        <a:lstStyle/>
        <a:p>
          <a:endParaRPr lang="en-US"/>
        </a:p>
      </dgm:t>
    </dgm:pt>
    <dgm:pt modelId="{87832544-254B-4756-B592-054D7A43D46C}" type="sibTrans" cxnId="{E3580ACB-C862-4F4D-A85D-AFF52A416338}">
      <dgm:prSet/>
      <dgm:spPr/>
      <dgm:t>
        <a:bodyPr/>
        <a:lstStyle/>
        <a:p>
          <a:endParaRPr lang="en-US"/>
        </a:p>
      </dgm:t>
    </dgm:pt>
    <dgm:pt modelId="{A8BB1ED1-4ECC-45F7-B18E-168F238A86B3}">
      <dgm:prSet/>
      <dgm:spPr/>
      <dgm:t>
        <a:bodyPr/>
        <a:lstStyle/>
        <a:p>
          <a:r>
            <a:rPr lang="nl-NL" dirty="0"/>
            <a:t>De vertegenwoordiging van de BS in het bestuur van het Dorpshuis werd het afgelopen jaar ingevuld door Martijn den Duijn</a:t>
          </a:r>
          <a:endParaRPr lang="en-US" dirty="0"/>
        </a:p>
      </dgm:t>
    </dgm:pt>
    <dgm:pt modelId="{04EF81A1-3C8D-4687-ADD0-2A8F0317AFF8}" type="parTrans" cxnId="{EFBCF17D-9F5C-4F95-BF9A-832FEF8B1F3A}">
      <dgm:prSet/>
      <dgm:spPr/>
      <dgm:t>
        <a:bodyPr/>
        <a:lstStyle/>
        <a:p>
          <a:endParaRPr lang="en-US"/>
        </a:p>
      </dgm:t>
    </dgm:pt>
    <dgm:pt modelId="{71405465-751A-41DE-8DBC-C8C772F6B84B}" type="sibTrans" cxnId="{EFBCF17D-9F5C-4F95-BF9A-832FEF8B1F3A}">
      <dgm:prSet/>
      <dgm:spPr/>
      <dgm:t>
        <a:bodyPr/>
        <a:lstStyle/>
        <a:p>
          <a:endParaRPr lang="en-US"/>
        </a:p>
      </dgm:t>
    </dgm:pt>
    <dgm:pt modelId="{42D9DE21-9306-434B-B5F3-102E49517469}" type="pres">
      <dgm:prSet presAssocID="{C68CC71E-57FA-4DD3-8519-3CF688B6FBA4}" presName="root" presStyleCnt="0">
        <dgm:presLayoutVars>
          <dgm:dir/>
          <dgm:resizeHandles val="exact"/>
        </dgm:presLayoutVars>
      </dgm:prSet>
      <dgm:spPr/>
    </dgm:pt>
    <dgm:pt modelId="{A576E24B-D3C7-4E40-BA93-90C9EAC650A0}" type="pres">
      <dgm:prSet presAssocID="{1999764A-07CE-41EB-AB76-967CC14BE8A7}" presName="compNode" presStyleCnt="0"/>
      <dgm:spPr/>
    </dgm:pt>
    <dgm:pt modelId="{57F958F9-2D66-4810-93F3-B91AB93B9B0E}" type="pres">
      <dgm:prSet presAssocID="{1999764A-07CE-41EB-AB76-967CC14BE8A7}" presName="iconRect" presStyleLbl="node1" presStyleIdx="0" presStyleCnt="3" custLinFactNeighborX="71194" custLinFactNeighborY="165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Trein"/>
        </a:ext>
      </dgm:extLst>
    </dgm:pt>
    <dgm:pt modelId="{B4FA9F49-6DC4-4AAB-B2F6-164DCA5248C4}" type="pres">
      <dgm:prSet presAssocID="{1999764A-07CE-41EB-AB76-967CC14BE8A7}" presName="iconSpace" presStyleCnt="0"/>
      <dgm:spPr/>
    </dgm:pt>
    <dgm:pt modelId="{1ADBC308-7ADF-4044-8130-26C25503879B}" type="pres">
      <dgm:prSet presAssocID="{1999764A-07CE-41EB-AB76-967CC14BE8A7}" presName="parTx" presStyleLbl="revTx" presStyleIdx="0" presStyleCnt="6">
        <dgm:presLayoutVars>
          <dgm:chMax val="0"/>
          <dgm:chPref val="0"/>
        </dgm:presLayoutVars>
      </dgm:prSet>
      <dgm:spPr/>
    </dgm:pt>
    <dgm:pt modelId="{5151C696-4387-4B29-A9EE-F8636ADBB5FC}" type="pres">
      <dgm:prSet presAssocID="{1999764A-07CE-41EB-AB76-967CC14BE8A7}" presName="txSpace" presStyleCnt="0"/>
      <dgm:spPr/>
    </dgm:pt>
    <dgm:pt modelId="{A45393E5-7DB5-4138-927C-75B8F72AE8B1}" type="pres">
      <dgm:prSet presAssocID="{1999764A-07CE-41EB-AB76-967CC14BE8A7}" presName="desTx" presStyleLbl="revTx" presStyleIdx="1" presStyleCnt="6">
        <dgm:presLayoutVars/>
      </dgm:prSet>
      <dgm:spPr/>
    </dgm:pt>
    <dgm:pt modelId="{96117987-D1AA-43EC-9C3D-4F2986EF0685}" type="pres">
      <dgm:prSet presAssocID="{C3A6DB1B-52B5-4C46-BC43-73AEBDDBD3BF}" presName="sibTrans" presStyleCnt="0"/>
      <dgm:spPr/>
    </dgm:pt>
    <dgm:pt modelId="{CF251506-5F5D-487F-8F01-5C730E5A9764}" type="pres">
      <dgm:prSet presAssocID="{16424FED-7B7F-4EBB-B687-38B83072D2E9}" presName="compNode" presStyleCnt="0"/>
      <dgm:spPr/>
    </dgm:pt>
    <dgm:pt modelId="{36B59AB6-619A-42B5-9F00-C4F5982AA0DF}" type="pres">
      <dgm:prSet presAssocID="{16424FED-7B7F-4EBB-B687-38B83072D2E9}" presName="iconRect" presStyleLbl="node1" presStyleIdx="1" presStyleCnt="3" custLinFactNeighborX="84438" custLinFactNeighborY="1076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chuur"/>
        </a:ext>
      </dgm:extLst>
    </dgm:pt>
    <dgm:pt modelId="{28B39449-0F90-409B-9E34-C8CB979D173C}" type="pres">
      <dgm:prSet presAssocID="{16424FED-7B7F-4EBB-B687-38B83072D2E9}" presName="iconSpace" presStyleCnt="0"/>
      <dgm:spPr/>
    </dgm:pt>
    <dgm:pt modelId="{DA28C860-3AD1-49E5-9982-A367F341878F}" type="pres">
      <dgm:prSet presAssocID="{16424FED-7B7F-4EBB-B687-38B83072D2E9}" presName="parTx" presStyleLbl="revTx" presStyleIdx="2" presStyleCnt="6">
        <dgm:presLayoutVars>
          <dgm:chMax val="0"/>
          <dgm:chPref val="0"/>
        </dgm:presLayoutVars>
      </dgm:prSet>
      <dgm:spPr/>
    </dgm:pt>
    <dgm:pt modelId="{8E5D3A5F-1A53-4A53-A92C-0E8087C75FB6}" type="pres">
      <dgm:prSet presAssocID="{16424FED-7B7F-4EBB-B687-38B83072D2E9}" presName="txSpace" presStyleCnt="0"/>
      <dgm:spPr/>
    </dgm:pt>
    <dgm:pt modelId="{136AC66E-6861-4626-8520-BF5F2A2F21A3}" type="pres">
      <dgm:prSet presAssocID="{16424FED-7B7F-4EBB-B687-38B83072D2E9}" presName="desTx" presStyleLbl="revTx" presStyleIdx="3" presStyleCnt="6">
        <dgm:presLayoutVars/>
      </dgm:prSet>
      <dgm:spPr/>
    </dgm:pt>
    <dgm:pt modelId="{122F0AC3-C671-4236-B43E-D5A12F830B9F}" type="pres">
      <dgm:prSet presAssocID="{3F8C623A-6214-4205-ACB9-990456BE6A22}" presName="sibTrans" presStyleCnt="0"/>
      <dgm:spPr/>
    </dgm:pt>
    <dgm:pt modelId="{F5165CDE-C3CA-4D6B-ACBB-3C9402AFF397}" type="pres">
      <dgm:prSet presAssocID="{18721BC4-7CAF-4474-8C8F-E5FADB488A45}" presName="compNode" presStyleCnt="0"/>
      <dgm:spPr/>
    </dgm:pt>
    <dgm:pt modelId="{D2FF3DB2-7292-4DB1-B9F9-A5A060EDA912}" type="pres">
      <dgm:prSet presAssocID="{18721BC4-7CAF-4474-8C8F-E5FADB488A45}" presName="iconRect" presStyleLbl="node1" presStyleIdx="2" presStyleCnt="3" custLinFactNeighborX="51326" custLinFactNeighborY="1655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erarchy"/>
        </a:ext>
      </dgm:extLst>
    </dgm:pt>
    <dgm:pt modelId="{6FD40FDC-D3F1-453F-8D18-366147DB2915}" type="pres">
      <dgm:prSet presAssocID="{18721BC4-7CAF-4474-8C8F-E5FADB488A45}" presName="iconSpace" presStyleCnt="0"/>
      <dgm:spPr/>
    </dgm:pt>
    <dgm:pt modelId="{38246C65-1B1A-4B2C-8763-0BC7EB0129B8}" type="pres">
      <dgm:prSet presAssocID="{18721BC4-7CAF-4474-8C8F-E5FADB488A45}" presName="parTx" presStyleLbl="revTx" presStyleIdx="4" presStyleCnt="6">
        <dgm:presLayoutVars>
          <dgm:chMax val="0"/>
          <dgm:chPref val="0"/>
        </dgm:presLayoutVars>
      </dgm:prSet>
      <dgm:spPr/>
    </dgm:pt>
    <dgm:pt modelId="{16FCBEF7-4266-47A9-B64D-B6E3D2FE3664}" type="pres">
      <dgm:prSet presAssocID="{18721BC4-7CAF-4474-8C8F-E5FADB488A45}" presName="txSpace" presStyleCnt="0"/>
      <dgm:spPr/>
    </dgm:pt>
    <dgm:pt modelId="{94DE2785-E0B6-43A1-8FE5-C6B52428204B}" type="pres">
      <dgm:prSet presAssocID="{18721BC4-7CAF-4474-8C8F-E5FADB488A45}" presName="desTx" presStyleLbl="revTx" presStyleIdx="5" presStyleCnt="6">
        <dgm:presLayoutVars/>
      </dgm:prSet>
      <dgm:spPr/>
    </dgm:pt>
  </dgm:ptLst>
  <dgm:cxnLst>
    <dgm:cxn modelId="{79687E14-8CF6-445D-823F-122D516C7D4F}" srcId="{C68CC71E-57FA-4DD3-8519-3CF688B6FBA4}" destId="{1999764A-07CE-41EB-AB76-967CC14BE8A7}" srcOrd="0" destOrd="0" parTransId="{C13DC8EA-F68B-479E-9C01-FD70159803B9}" sibTransId="{C3A6DB1B-52B5-4C46-BC43-73AEBDDBD3BF}"/>
    <dgm:cxn modelId="{F781073C-479D-4EBB-B581-C1B3916A854E}" srcId="{C68CC71E-57FA-4DD3-8519-3CF688B6FBA4}" destId="{16424FED-7B7F-4EBB-B687-38B83072D2E9}" srcOrd="1" destOrd="0" parTransId="{E0FA2D86-63D2-4745-AA3E-8528FEDC309B}" sibTransId="{3F8C623A-6214-4205-ACB9-990456BE6A22}"/>
    <dgm:cxn modelId="{7E23D554-1677-4CAE-A479-A3CA97B80C3B}" type="presOf" srcId="{530C9DF1-CF98-47BF-9BAF-E8B13E3C93F9}" destId="{136AC66E-6861-4626-8520-BF5F2A2F21A3}" srcOrd="0" destOrd="0" presId="urn:microsoft.com/office/officeart/2018/2/layout/IconLabelDescriptionList"/>
    <dgm:cxn modelId="{D148E258-C967-4ACC-BCF6-11863A9618EA}" type="presOf" srcId="{C68CC71E-57FA-4DD3-8519-3CF688B6FBA4}" destId="{42D9DE21-9306-434B-B5F3-102E49517469}" srcOrd="0" destOrd="0" presId="urn:microsoft.com/office/officeart/2018/2/layout/IconLabelDescriptionList"/>
    <dgm:cxn modelId="{3CA69F60-A477-4C9A-992B-BE0FC0DFC4B5}" srcId="{1999764A-07CE-41EB-AB76-967CC14BE8A7}" destId="{0EF7467F-41D0-4AEC-A3D2-20BDF82A284C}" srcOrd="0" destOrd="0" parTransId="{DA3CCA9F-7CC7-4D34-B81F-91C8F0F7E6D0}" sibTransId="{19E5D952-F5D1-4CCE-ACA5-F6B2C8F3DD05}"/>
    <dgm:cxn modelId="{E9FA7A6A-DD54-4B6E-9527-F4099A84E245}" type="presOf" srcId="{16424FED-7B7F-4EBB-B687-38B83072D2E9}" destId="{DA28C860-3AD1-49E5-9982-A367F341878F}" srcOrd="0" destOrd="0" presId="urn:microsoft.com/office/officeart/2018/2/layout/IconLabelDescriptionList"/>
    <dgm:cxn modelId="{F9C5BE6C-C3F4-436B-B78A-A9E123A233C4}" type="presOf" srcId="{0EF7467F-41D0-4AEC-A3D2-20BDF82A284C}" destId="{A45393E5-7DB5-4138-927C-75B8F72AE8B1}" srcOrd="0" destOrd="0" presId="urn:microsoft.com/office/officeart/2018/2/layout/IconLabelDescriptionList"/>
    <dgm:cxn modelId="{EFBCF17D-9F5C-4F95-BF9A-832FEF8B1F3A}" srcId="{18721BC4-7CAF-4474-8C8F-E5FADB488A45}" destId="{A8BB1ED1-4ECC-45F7-B18E-168F238A86B3}" srcOrd="0" destOrd="0" parTransId="{04EF81A1-3C8D-4687-ADD0-2A8F0317AFF8}" sibTransId="{71405465-751A-41DE-8DBC-C8C772F6B84B}"/>
    <dgm:cxn modelId="{7F855F8B-87BF-4965-8956-1DA92782114D}" srcId="{16424FED-7B7F-4EBB-B687-38B83072D2E9}" destId="{530C9DF1-CF98-47BF-9BAF-E8B13E3C93F9}" srcOrd="0" destOrd="0" parTransId="{82F6C3CC-A526-455F-AE5D-68FB7A4278CE}" sibTransId="{DDC43108-2C1B-4A2A-873C-5D5729CA6687}"/>
    <dgm:cxn modelId="{0E0EF1BF-4819-4227-A12D-626F88720C03}" type="presOf" srcId="{1999764A-07CE-41EB-AB76-967CC14BE8A7}" destId="{1ADBC308-7ADF-4044-8130-26C25503879B}" srcOrd="0" destOrd="0" presId="urn:microsoft.com/office/officeart/2018/2/layout/IconLabelDescriptionList"/>
    <dgm:cxn modelId="{E3580ACB-C862-4F4D-A85D-AFF52A416338}" srcId="{C68CC71E-57FA-4DD3-8519-3CF688B6FBA4}" destId="{18721BC4-7CAF-4474-8C8F-E5FADB488A45}" srcOrd="2" destOrd="0" parTransId="{1131D441-6854-4444-88C1-F89EE786413B}" sibTransId="{87832544-254B-4756-B592-054D7A43D46C}"/>
    <dgm:cxn modelId="{196167D0-CF39-44DA-8D05-5D3397E637A5}" type="presOf" srcId="{A8BB1ED1-4ECC-45F7-B18E-168F238A86B3}" destId="{94DE2785-E0B6-43A1-8FE5-C6B52428204B}" srcOrd="0" destOrd="0" presId="urn:microsoft.com/office/officeart/2018/2/layout/IconLabelDescriptionList"/>
    <dgm:cxn modelId="{011C32F1-EE90-4E4A-9F36-0C397A28F305}" type="presOf" srcId="{18721BC4-7CAF-4474-8C8F-E5FADB488A45}" destId="{38246C65-1B1A-4B2C-8763-0BC7EB0129B8}" srcOrd="0" destOrd="0" presId="urn:microsoft.com/office/officeart/2018/2/layout/IconLabelDescriptionList"/>
    <dgm:cxn modelId="{6016A4F2-672A-4C06-A902-566EAA466C00}" type="presParOf" srcId="{42D9DE21-9306-434B-B5F3-102E49517469}" destId="{A576E24B-D3C7-4E40-BA93-90C9EAC650A0}" srcOrd="0" destOrd="0" presId="urn:microsoft.com/office/officeart/2018/2/layout/IconLabelDescriptionList"/>
    <dgm:cxn modelId="{86A5171F-8815-4859-8745-AF26DDA8D733}" type="presParOf" srcId="{A576E24B-D3C7-4E40-BA93-90C9EAC650A0}" destId="{57F958F9-2D66-4810-93F3-B91AB93B9B0E}" srcOrd="0" destOrd="0" presId="urn:microsoft.com/office/officeart/2018/2/layout/IconLabelDescriptionList"/>
    <dgm:cxn modelId="{094E3647-4E12-4907-B6BD-32B246D2CDFC}" type="presParOf" srcId="{A576E24B-D3C7-4E40-BA93-90C9EAC650A0}" destId="{B4FA9F49-6DC4-4AAB-B2F6-164DCA5248C4}" srcOrd="1" destOrd="0" presId="urn:microsoft.com/office/officeart/2018/2/layout/IconLabelDescriptionList"/>
    <dgm:cxn modelId="{3E3E020D-1BB7-4DBE-B17B-F63623B7EB5B}" type="presParOf" srcId="{A576E24B-D3C7-4E40-BA93-90C9EAC650A0}" destId="{1ADBC308-7ADF-4044-8130-26C25503879B}" srcOrd="2" destOrd="0" presId="urn:microsoft.com/office/officeart/2018/2/layout/IconLabelDescriptionList"/>
    <dgm:cxn modelId="{7251BB15-F3F4-47F2-8CED-B67D758ADC73}" type="presParOf" srcId="{A576E24B-D3C7-4E40-BA93-90C9EAC650A0}" destId="{5151C696-4387-4B29-A9EE-F8636ADBB5FC}" srcOrd="3" destOrd="0" presId="urn:microsoft.com/office/officeart/2018/2/layout/IconLabelDescriptionList"/>
    <dgm:cxn modelId="{58EA9803-50EA-40FA-A501-739FE5DA6C2C}" type="presParOf" srcId="{A576E24B-D3C7-4E40-BA93-90C9EAC650A0}" destId="{A45393E5-7DB5-4138-927C-75B8F72AE8B1}" srcOrd="4" destOrd="0" presId="urn:microsoft.com/office/officeart/2018/2/layout/IconLabelDescriptionList"/>
    <dgm:cxn modelId="{4060CC8A-2C93-4069-9130-266649B17975}" type="presParOf" srcId="{42D9DE21-9306-434B-B5F3-102E49517469}" destId="{96117987-D1AA-43EC-9C3D-4F2986EF0685}" srcOrd="1" destOrd="0" presId="urn:microsoft.com/office/officeart/2018/2/layout/IconLabelDescriptionList"/>
    <dgm:cxn modelId="{EB7E7779-5A52-49A4-B1B6-4D3224C99851}" type="presParOf" srcId="{42D9DE21-9306-434B-B5F3-102E49517469}" destId="{CF251506-5F5D-487F-8F01-5C730E5A9764}" srcOrd="2" destOrd="0" presId="urn:microsoft.com/office/officeart/2018/2/layout/IconLabelDescriptionList"/>
    <dgm:cxn modelId="{F8F9763E-5AFE-495F-8247-52A6D085C0F8}" type="presParOf" srcId="{CF251506-5F5D-487F-8F01-5C730E5A9764}" destId="{36B59AB6-619A-42B5-9F00-C4F5982AA0DF}" srcOrd="0" destOrd="0" presId="urn:microsoft.com/office/officeart/2018/2/layout/IconLabelDescriptionList"/>
    <dgm:cxn modelId="{798C0B26-BF9D-4097-B0A6-6A655C1E775D}" type="presParOf" srcId="{CF251506-5F5D-487F-8F01-5C730E5A9764}" destId="{28B39449-0F90-409B-9E34-C8CB979D173C}" srcOrd="1" destOrd="0" presId="urn:microsoft.com/office/officeart/2018/2/layout/IconLabelDescriptionList"/>
    <dgm:cxn modelId="{B958471E-A121-49A9-8A23-74FE13845911}" type="presParOf" srcId="{CF251506-5F5D-487F-8F01-5C730E5A9764}" destId="{DA28C860-3AD1-49E5-9982-A367F341878F}" srcOrd="2" destOrd="0" presId="urn:microsoft.com/office/officeart/2018/2/layout/IconLabelDescriptionList"/>
    <dgm:cxn modelId="{01AB3ED1-93A5-4399-AE33-52861B92283E}" type="presParOf" srcId="{CF251506-5F5D-487F-8F01-5C730E5A9764}" destId="{8E5D3A5F-1A53-4A53-A92C-0E8087C75FB6}" srcOrd="3" destOrd="0" presId="urn:microsoft.com/office/officeart/2018/2/layout/IconLabelDescriptionList"/>
    <dgm:cxn modelId="{3A019554-1292-4236-913B-CD5BE622C36F}" type="presParOf" srcId="{CF251506-5F5D-487F-8F01-5C730E5A9764}" destId="{136AC66E-6861-4626-8520-BF5F2A2F21A3}" srcOrd="4" destOrd="0" presId="urn:microsoft.com/office/officeart/2018/2/layout/IconLabelDescriptionList"/>
    <dgm:cxn modelId="{F850FD7F-5306-47CA-BBE7-658D90C0785F}" type="presParOf" srcId="{42D9DE21-9306-434B-B5F3-102E49517469}" destId="{122F0AC3-C671-4236-B43E-D5A12F830B9F}" srcOrd="3" destOrd="0" presId="urn:microsoft.com/office/officeart/2018/2/layout/IconLabelDescriptionList"/>
    <dgm:cxn modelId="{07E74FF4-EB24-40F6-8D53-D27AFF248D85}" type="presParOf" srcId="{42D9DE21-9306-434B-B5F3-102E49517469}" destId="{F5165CDE-C3CA-4D6B-ACBB-3C9402AFF397}" srcOrd="4" destOrd="0" presId="urn:microsoft.com/office/officeart/2018/2/layout/IconLabelDescriptionList"/>
    <dgm:cxn modelId="{7022ED2A-12D3-42E6-BAFD-0AEE2556BF14}" type="presParOf" srcId="{F5165CDE-C3CA-4D6B-ACBB-3C9402AFF397}" destId="{D2FF3DB2-7292-4DB1-B9F9-A5A060EDA912}" srcOrd="0" destOrd="0" presId="urn:microsoft.com/office/officeart/2018/2/layout/IconLabelDescriptionList"/>
    <dgm:cxn modelId="{4CFC5097-08E3-4D09-B5FC-40274DC3DDE1}" type="presParOf" srcId="{F5165CDE-C3CA-4D6B-ACBB-3C9402AFF397}" destId="{6FD40FDC-D3F1-453F-8D18-366147DB2915}" srcOrd="1" destOrd="0" presId="urn:microsoft.com/office/officeart/2018/2/layout/IconLabelDescriptionList"/>
    <dgm:cxn modelId="{3ABCD588-57B0-4BA7-A51C-EC0BAF79707F}" type="presParOf" srcId="{F5165CDE-C3CA-4D6B-ACBB-3C9402AFF397}" destId="{38246C65-1B1A-4B2C-8763-0BC7EB0129B8}" srcOrd="2" destOrd="0" presId="urn:microsoft.com/office/officeart/2018/2/layout/IconLabelDescriptionList"/>
    <dgm:cxn modelId="{775738C8-49A5-4BF3-930D-5FEF1FC92020}" type="presParOf" srcId="{F5165CDE-C3CA-4D6B-ACBB-3C9402AFF397}" destId="{16FCBEF7-4266-47A9-B64D-B6E3D2FE3664}" srcOrd="3" destOrd="0" presId="urn:microsoft.com/office/officeart/2018/2/layout/IconLabelDescriptionList"/>
    <dgm:cxn modelId="{54C55B44-6559-4AD7-93EA-CF78166E5024}" type="presParOf" srcId="{F5165CDE-C3CA-4D6B-ACBB-3C9402AFF397}" destId="{94DE2785-E0B6-43A1-8FE5-C6B52428204B}"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3AA32-B2E0-4436-9C70-E10290B9738D}">
      <dsp:nvSpPr>
        <dsp:cNvPr id="0" name=""/>
        <dsp:cNvSpPr/>
      </dsp:nvSpPr>
      <dsp:spPr>
        <a:xfrm>
          <a:off x="1693487" y="649178"/>
          <a:ext cx="949977" cy="9499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9000" b="-9000"/>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2B82035-D88E-4F1E-A569-43601A1C9BC5}">
      <dsp:nvSpPr>
        <dsp:cNvPr id="0" name=""/>
        <dsp:cNvSpPr/>
      </dsp:nvSpPr>
      <dsp:spPr>
        <a:xfrm>
          <a:off x="6814" y="1682831"/>
          <a:ext cx="4637899" cy="420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b="1"/>
          </a:pPr>
          <a:r>
            <a:rPr lang="nl-NL" sz="2200" kern="1200" dirty="0"/>
            <a:t>Ontwikkeling</a:t>
          </a:r>
          <a:r>
            <a:rPr lang="nl-NL" sz="2400" kern="1200" dirty="0"/>
            <a:t> ledenaantal</a:t>
          </a:r>
          <a:endParaRPr lang="en-US" sz="2400" kern="1200" dirty="0"/>
        </a:p>
      </dsp:txBody>
      <dsp:txXfrm>
        <a:off x="6814" y="1682831"/>
        <a:ext cx="4637899" cy="420266"/>
      </dsp:txXfrm>
    </dsp:sp>
    <dsp:sp modelId="{7054E7A5-7551-4ACD-A861-AF5F54AC3C8B}">
      <dsp:nvSpPr>
        <dsp:cNvPr id="0" name=""/>
        <dsp:cNvSpPr/>
      </dsp:nvSpPr>
      <dsp:spPr>
        <a:xfrm>
          <a:off x="968653" y="2151512"/>
          <a:ext cx="2714221" cy="89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nl-NL" sz="1700" kern="1200" dirty="0"/>
            <a:t>In 2023 telde de Belangenvereniging </a:t>
          </a:r>
          <a:r>
            <a:rPr lang="nl-NL" sz="1700" b="1" kern="1200" dirty="0">
              <a:solidFill>
                <a:srgbClr val="0BD0D9">
                  <a:lumMod val="50000"/>
                </a:srgbClr>
              </a:solidFill>
              <a:latin typeface="Gill Sans MT" panose="020B0502020104020203"/>
              <a:ea typeface="+mn-ea"/>
              <a:cs typeface="+mn-cs"/>
            </a:rPr>
            <a:t>235</a:t>
          </a:r>
          <a:r>
            <a:rPr lang="nl-NL" sz="1700" kern="1200" dirty="0"/>
            <a:t> leden, </a:t>
          </a:r>
        </a:p>
      </dsp:txBody>
      <dsp:txXfrm>
        <a:off x="968653" y="2151512"/>
        <a:ext cx="2714221" cy="897961"/>
      </dsp:txXfrm>
    </dsp:sp>
    <dsp:sp modelId="{EFD7EDD6-A622-49FE-9CA0-5DBB2C45EA4C}">
      <dsp:nvSpPr>
        <dsp:cNvPr id="0" name=""/>
        <dsp:cNvSpPr/>
      </dsp:nvSpPr>
      <dsp:spPr>
        <a:xfrm>
          <a:off x="5883866" y="649178"/>
          <a:ext cx="949977" cy="9499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9000" b="-9000"/>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26916A6-EAED-44B7-9090-04A8FEC907E5}">
      <dsp:nvSpPr>
        <dsp:cNvPr id="0" name=""/>
        <dsp:cNvSpPr/>
      </dsp:nvSpPr>
      <dsp:spPr>
        <a:xfrm>
          <a:off x="5119702" y="1682831"/>
          <a:ext cx="2714221" cy="420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nl-NL" sz="1900" kern="1200" dirty="0"/>
            <a:t>Bestuursvergaderingen</a:t>
          </a:r>
          <a:endParaRPr lang="en-US" sz="1900" kern="1200" dirty="0"/>
        </a:p>
      </dsp:txBody>
      <dsp:txXfrm>
        <a:off x="5119702" y="1682831"/>
        <a:ext cx="2714221" cy="420266"/>
      </dsp:txXfrm>
    </dsp:sp>
    <dsp:sp modelId="{883BBE5A-C4A3-412B-8FA9-8033DB5392E5}">
      <dsp:nvSpPr>
        <dsp:cNvPr id="0" name=""/>
        <dsp:cNvSpPr/>
      </dsp:nvSpPr>
      <dsp:spPr>
        <a:xfrm>
          <a:off x="5119702" y="2151512"/>
          <a:ext cx="2714221" cy="89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nl-NL" sz="1700" kern="1200" dirty="0"/>
            <a:t>In 2023 hebben</a:t>
          </a:r>
          <a:r>
            <a:rPr lang="nl-NL" sz="1700" kern="1200" dirty="0">
              <a:solidFill>
                <a:srgbClr val="000000">
                  <a:hueOff val="0"/>
                  <a:satOff val="0"/>
                  <a:lumOff val="0"/>
                  <a:alphaOff val="0"/>
                </a:srgbClr>
              </a:solidFill>
              <a:latin typeface="Gill Sans MT" panose="020B0502020104020203"/>
              <a:ea typeface="+mn-ea"/>
              <a:cs typeface="+mn-cs"/>
            </a:rPr>
            <a:t> er </a:t>
          </a:r>
          <a:r>
            <a:rPr lang="nl-NL" sz="1700" b="1" kern="1200" dirty="0">
              <a:solidFill>
                <a:srgbClr val="366658"/>
              </a:solidFill>
              <a:latin typeface="Gill Sans MT" panose="020B0502020104020203"/>
              <a:ea typeface="+mn-ea"/>
              <a:cs typeface="+mn-cs"/>
            </a:rPr>
            <a:t>6</a:t>
          </a:r>
          <a:r>
            <a:rPr lang="nl-NL" sz="1700" b="1" kern="1200" dirty="0"/>
            <a:t> </a:t>
          </a:r>
          <a:r>
            <a:rPr lang="nl-NL" sz="1700" kern="1200" dirty="0"/>
            <a:t>bestuursvergaderingen plaatsgevonden</a:t>
          </a:r>
          <a:endParaRPr lang="en-US" sz="1700" kern="1200" dirty="0">
            <a:solidFill>
              <a:srgbClr val="000000">
                <a:hueOff val="0"/>
                <a:satOff val="0"/>
                <a:lumOff val="0"/>
                <a:alphaOff val="0"/>
              </a:srgbClr>
            </a:solidFill>
            <a:latin typeface="Gill Sans MT" panose="020B0502020104020203"/>
            <a:ea typeface="+mn-ea"/>
            <a:cs typeface="+mn-cs"/>
          </a:endParaRPr>
        </a:p>
      </dsp:txBody>
      <dsp:txXfrm>
        <a:off x="5119702" y="2151512"/>
        <a:ext cx="2714221" cy="897961"/>
      </dsp:txXfrm>
    </dsp:sp>
    <dsp:sp modelId="{F12D4ACC-8947-45ED-8721-564B7CDD3A79}">
      <dsp:nvSpPr>
        <dsp:cNvPr id="0" name=""/>
        <dsp:cNvSpPr/>
      </dsp:nvSpPr>
      <dsp:spPr>
        <a:xfrm>
          <a:off x="9049479" y="649178"/>
          <a:ext cx="949977" cy="9499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9000" b="-9000"/>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7901279-B9E5-4E7A-9E30-510F4EE5DD0E}">
      <dsp:nvSpPr>
        <dsp:cNvPr id="0" name=""/>
        <dsp:cNvSpPr/>
      </dsp:nvSpPr>
      <dsp:spPr>
        <a:xfrm>
          <a:off x="8308913" y="1682831"/>
          <a:ext cx="2714221" cy="420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nl-NL" sz="1900" kern="1200" dirty="0"/>
            <a:t>Informatiebulletin</a:t>
          </a:r>
          <a:endParaRPr lang="en-US" sz="1900" kern="1200" dirty="0"/>
        </a:p>
      </dsp:txBody>
      <dsp:txXfrm>
        <a:off x="8308913" y="1682831"/>
        <a:ext cx="2714221" cy="420266"/>
      </dsp:txXfrm>
    </dsp:sp>
    <dsp:sp modelId="{D236D854-D40D-4A12-BF16-DE7B5847CBA7}">
      <dsp:nvSpPr>
        <dsp:cNvPr id="0" name=""/>
        <dsp:cNvSpPr/>
      </dsp:nvSpPr>
      <dsp:spPr>
        <a:xfrm>
          <a:off x="8308913" y="2151512"/>
          <a:ext cx="2714221" cy="89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nl-NL" sz="2000" kern="1200" dirty="0"/>
            <a:t>In 2023 zijn er </a:t>
          </a:r>
          <a:r>
            <a:rPr lang="nl-NL" sz="1700" b="1" kern="1200" dirty="0">
              <a:solidFill>
                <a:srgbClr val="0BD0D9">
                  <a:lumMod val="50000"/>
                </a:srgbClr>
              </a:solidFill>
              <a:latin typeface="Gill Sans MT" panose="020B0502020104020203"/>
              <a:ea typeface="+mn-ea"/>
              <a:cs typeface="+mn-cs"/>
            </a:rPr>
            <a:t>4</a:t>
          </a:r>
          <a:r>
            <a:rPr lang="nl-NL" sz="2000" kern="1200" dirty="0"/>
            <a:t> informatiebulletins uitgebracht.  </a:t>
          </a:r>
          <a:endParaRPr lang="en-US" sz="2000" kern="1200" dirty="0"/>
        </a:p>
      </dsp:txBody>
      <dsp:txXfrm>
        <a:off x="8308913" y="2151512"/>
        <a:ext cx="2714221" cy="8979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958F9-2D66-4810-93F3-B91AB93B9B0E}">
      <dsp:nvSpPr>
        <dsp:cNvPr id="0" name=""/>
        <dsp:cNvSpPr/>
      </dsp:nvSpPr>
      <dsp:spPr>
        <a:xfrm>
          <a:off x="827714" y="332736"/>
          <a:ext cx="1150594" cy="11505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DBC308-7ADF-4044-8130-26C25503879B}">
      <dsp:nvSpPr>
        <dsp:cNvPr id="0" name=""/>
        <dsp:cNvSpPr/>
      </dsp:nvSpPr>
      <dsp:spPr>
        <a:xfrm>
          <a:off x="8560" y="1595453"/>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nl-NL" sz="1800" kern="1200" dirty="0"/>
            <a:t>RONA (Regionaal Overleg Noordelijke Aftakking)</a:t>
          </a:r>
          <a:endParaRPr lang="en-US" sz="1800" kern="1200" dirty="0"/>
        </a:p>
      </dsp:txBody>
      <dsp:txXfrm>
        <a:off x="8560" y="1595453"/>
        <a:ext cx="3287411" cy="493111"/>
      </dsp:txXfrm>
    </dsp:sp>
    <dsp:sp modelId="{A45393E5-7DB5-4138-927C-75B8F72AE8B1}">
      <dsp:nvSpPr>
        <dsp:cNvPr id="0" name=""/>
        <dsp:cNvSpPr/>
      </dsp:nvSpPr>
      <dsp:spPr>
        <a:xfrm>
          <a:off x="8560" y="2149583"/>
          <a:ext cx="3287411" cy="1214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nl-NL" sz="1300" kern="1200" dirty="0"/>
            <a:t>Door de activiteiten van RONA is de lokale en provinciale politiek gemobiliseerd tegen uitbreiding van het goederenvervoer.  Het bestuur volgt de ontwikkelingen.</a:t>
          </a:r>
          <a:endParaRPr lang="en-US" sz="1300" kern="1200" dirty="0"/>
        </a:p>
      </dsp:txBody>
      <dsp:txXfrm>
        <a:off x="8560" y="2149583"/>
        <a:ext cx="3287411" cy="1214983"/>
      </dsp:txXfrm>
    </dsp:sp>
    <dsp:sp modelId="{36B59AB6-619A-42B5-9F00-C4F5982AA0DF}">
      <dsp:nvSpPr>
        <dsp:cNvPr id="0" name=""/>
        <dsp:cNvSpPr/>
      </dsp:nvSpPr>
      <dsp:spPr>
        <a:xfrm>
          <a:off x="4842807" y="437498"/>
          <a:ext cx="1150594" cy="11505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28C860-3AD1-49E5-9982-A367F341878F}">
      <dsp:nvSpPr>
        <dsp:cNvPr id="0" name=""/>
        <dsp:cNvSpPr/>
      </dsp:nvSpPr>
      <dsp:spPr>
        <a:xfrm>
          <a:off x="3871269" y="1595453"/>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nl-NL" sz="1800" kern="1200" dirty="0"/>
            <a:t>DKK (Vereniging Dorpen en Kleine Kernen in Gelderland)</a:t>
          </a:r>
          <a:endParaRPr lang="en-US" sz="1800" kern="1200" dirty="0"/>
        </a:p>
      </dsp:txBody>
      <dsp:txXfrm>
        <a:off x="3871269" y="1595453"/>
        <a:ext cx="3287411" cy="493111"/>
      </dsp:txXfrm>
    </dsp:sp>
    <dsp:sp modelId="{136AC66E-6861-4626-8520-BF5F2A2F21A3}">
      <dsp:nvSpPr>
        <dsp:cNvPr id="0" name=""/>
        <dsp:cNvSpPr/>
      </dsp:nvSpPr>
      <dsp:spPr>
        <a:xfrm>
          <a:off x="3871269" y="2149583"/>
          <a:ext cx="3287411" cy="1214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nl-NL" sz="1300" kern="1200" dirty="0"/>
            <a:t>De vereniging Dorpen en Kleine Kernen Gelderland is een organisatie met dorpsverenigingen als lid. Haar doel is de leefbaarheid van het platteland in Gelderland in stand te houden en te verbeteren. De BS is lid van de vereniging. Het bestuur heeft in 2019 niet deelgenomen aan projecten en vergaderingen. </a:t>
          </a:r>
          <a:endParaRPr lang="en-US" sz="1300" kern="1200" dirty="0"/>
        </a:p>
      </dsp:txBody>
      <dsp:txXfrm>
        <a:off x="3871269" y="2149583"/>
        <a:ext cx="3287411" cy="1214983"/>
      </dsp:txXfrm>
    </dsp:sp>
    <dsp:sp modelId="{D2FF3DB2-7292-4DB1-B9F9-A5A060EDA912}">
      <dsp:nvSpPr>
        <dsp:cNvPr id="0" name=""/>
        <dsp:cNvSpPr/>
      </dsp:nvSpPr>
      <dsp:spPr>
        <a:xfrm>
          <a:off x="8324531" y="504163"/>
          <a:ext cx="1150594" cy="11505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8246C65-1B1A-4B2C-8763-0BC7EB0129B8}">
      <dsp:nvSpPr>
        <dsp:cNvPr id="0" name=""/>
        <dsp:cNvSpPr/>
      </dsp:nvSpPr>
      <dsp:spPr>
        <a:xfrm>
          <a:off x="7733977" y="1595453"/>
          <a:ext cx="3287411" cy="4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nl-NL" sz="1800" kern="1200"/>
            <a:t>Bestuur Dorpshuis</a:t>
          </a:r>
          <a:endParaRPr lang="en-US" sz="1800" kern="1200"/>
        </a:p>
      </dsp:txBody>
      <dsp:txXfrm>
        <a:off x="7733977" y="1595453"/>
        <a:ext cx="3287411" cy="493111"/>
      </dsp:txXfrm>
    </dsp:sp>
    <dsp:sp modelId="{94DE2785-E0B6-43A1-8FE5-C6B52428204B}">
      <dsp:nvSpPr>
        <dsp:cNvPr id="0" name=""/>
        <dsp:cNvSpPr/>
      </dsp:nvSpPr>
      <dsp:spPr>
        <a:xfrm>
          <a:off x="7733977" y="2149583"/>
          <a:ext cx="3287411" cy="1214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nl-NL" sz="1300" kern="1200" dirty="0"/>
            <a:t>De vertegenwoordiging van de BS in het bestuur van het Dorpshuis werd het afgelopen jaar ingevuld door Martijn den Duijn</a:t>
          </a:r>
          <a:endParaRPr lang="en-US" sz="1300" kern="1200" dirty="0"/>
        </a:p>
      </dsp:txBody>
      <dsp:txXfrm>
        <a:off x="7733977" y="2149583"/>
        <a:ext cx="3287411" cy="1214983"/>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6/4/24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5737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8405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6/4/24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48294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55035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6/4/24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5982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78914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20360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44650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08079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6/4/24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55445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6/4/24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895200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E0231316-8B57-E53E-9D67-1074C5C52C92}"/>
              </a:ext>
            </a:extLst>
          </p:cNvPr>
          <p:cNvGraphicFramePr>
            <a:graphicFrameLocks noChangeAspect="1"/>
          </p:cNvGraphicFramePr>
          <p:nvPr userDrawn="1">
            <p:custDataLst>
              <p:tags r:id="rId13"/>
            </p:custDataLst>
            <p:extLst>
              <p:ext uri="{D42A27DB-BD31-4B8C-83A1-F6EECF244321}">
                <p14:modId xmlns:p14="http://schemas.microsoft.com/office/powerpoint/2010/main" val="13476806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29" imgH="429" progId="TCLayout.ActiveDocument.1">
                  <p:embed/>
                </p:oleObj>
              </mc:Choice>
              <mc:Fallback>
                <p:oleObj name="think-cell Slide" r:id="rId14" imgW="429" imgH="429"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6/4/24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Tree>
    <p:extLst>
      <p:ext uri="{BB962C8B-B14F-4D97-AF65-F5344CB8AC3E}">
        <p14:creationId xmlns:p14="http://schemas.microsoft.com/office/powerpoint/2010/main" val="1979176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1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5CC69A-7C3C-481C-BFD9-3E60E5704C66}"/>
              </a:ext>
            </a:extLst>
          </p:cNvPr>
          <p:cNvSpPr>
            <a:spLocks noGrp="1"/>
          </p:cNvSpPr>
          <p:nvPr>
            <p:ph type="ctrTitle"/>
          </p:nvPr>
        </p:nvSpPr>
        <p:spPr>
          <a:xfrm>
            <a:off x="599225" y="5327981"/>
            <a:ext cx="10993549" cy="1030472"/>
          </a:xfrm>
        </p:spPr>
        <p:txBody>
          <a:bodyPr>
            <a:normAutofit fontScale="90000"/>
          </a:bodyPr>
          <a:lstStyle/>
          <a:p>
            <a:pPr algn="ctr"/>
            <a:r>
              <a:rPr lang="nl-NL" sz="6000" dirty="0">
                <a:solidFill>
                  <a:schemeClr val="bg1"/>
                </a:solidFill>
              </a:rPr>
              <a:t>Jaarverslag 2023</a:t>
            </a:r>
            <a:br>
              <a:rPr lang="nl-NL" dirty="0">
                <a:solidFill>
                  <a:schemeClr val="bg2"/>
                </a:solidFill>
              </a:rPr>
            </a:br>
            <a:endParaRPr lang="nl-NL" dirty="0">
              <a:solidFill>
                <a:schemeClr val="bg1"/>
              </a:solidFill>
            </a:endParaRPr>
          </a:p>
        </p:txBody>
      </p:sp>
      <p:sp useBgFill="1">
        <p:nvSpPr>
          <p:cNvPr id="16" name="Rectangle 11">
            <a:extLst>
              <a:ext uri="{FF2B5EF4-FFF2-40B4-BE49-F238E27FC236}">
                <a16:creationId xmlns:a16="http://schemas.microsoft.com/office/drawing/2014/main" id="{B916921E-0792-45DC-AB86-1F53A5A7D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12192000" cy="37081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Afbeelding 6" descr="Afbeelding met tekst, teken&#10;&#10;Automatisch gegenereerde beschrijving">
            <a:extLst>
              <a:ext uri="{FF2B5EF4-FFF2-40B4-BE49-F238E27FC236}">
                <a16:creationId xmlns:a16="http://schemas.microsoft.com/office/drawing/2014/main" id="{A7CC0BC4-6D78-5344-B4C6-3F981814B7C1}"/>
              </a:ext>
            </a:extLst>
          </p:cNvPr>
          <p:cNvPicPr>
            <a:picLocks noChangeAspect="1"/>
          </p:cNvPicPr>
          <p:nvPr/>
        </p:nvPicPr>
        <p:blipFill>
          <a:blip r:embed="rId2"/>
          <a:stretch>
            <a:fillRect/>
          </a:stretch>
        </p:blipFill>
        <p:spPr>
          <a:xfrm>
            <a:off x="461639" y="1619802"/>
            <a:ext cx="11265763" cy="1774354"/>
          </a:xfrm>
          <a:prstGeom prst="rect">
            <a:avLst/>
          </a:prstGeom>
        </p:spPr>
      </p:pic>
    </p:spTree>
    <p:extLst>
      <p:ext uri="{BB962C8B-B14F-4D97-AF65-F5344CB8AC3E}">
        <p14:creationId xmlns:p14="http://schemas.microsoft.com/office/powerpoint/2010/main" val="22953771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3ED17DF-442A-4F6B-B371-27B21EC6710F}"/>
              </a:ext>
            </a:extLst>
          </p:cNvPr>
          <p:cNvSpPr txBox="1"/>
          <p:nvPr/>
        </p:nvSpPr>
        <p:spPr>
          <a:xfrm>
            <a:off x="426070" y="1074509"/>
            <a:ext cx="11338037" cy="1015663"/>
          </a:xfrm>
          <a:prstGeom prst="rect">
            <a:avLst/>
          </a:prstGeom>
          <a:noFill/>
        </p:spPr>
        <p:txBody>
          <a:bodyPr wrap="square" rtlCol="0">
            <a:spAutoFit/>
          </a:bodyPr>
          <a:lstStyle/>
          <a:p>
            <a:r>
              <a:rPr lang="nl-NL" sz="2000" b="1" dirty="0">
                <a:solidFill>
                  <a:schemeClr val="accent1">
                    <a:lumMod val="75000"/>
                  </a:schemeClr>
                </a:solidFill>
                <a:ea typeface="Geneva" panose="020B0503030404040204" pitchFamily="34" charset="0"/>
              </a:rPr>
              <a:t>De kascontrole heeft voor boekjaar 2023 plaatsgevonden. </a:t>
            </a:r>
          </a:p>
          <a:p>
            <a:endParaRPr lang="nl-NL" sz="2000" dirty="0">
              <a:solidFill>
                <a:schemeClr val="accent1">
                  <a:lumMod val="75000"/>
                </a:schemeClr>
              </a:solidFill>
              <a:ea typeface="Geneva" panose="020B0503030404040204" pitchFamily="34" charset="0"/>
            </a:endParaRPr>
          </a:p>
          <a:p>
            <a:r>
              <a:rPr lang="nl-NL" sz="2000" i="1" dirty="0">
                <a:solidFill>
                  <a:srgbClr val="FF0000"/>
                </a:solidFill>
                <a:ea typeface="Geneva" panose="020B0503030404040204" pitchFamily="34" charset="0"/>
              </a:rPr>
              <a:t>Bedankt Willem en Jan!</a:t>
            </a:r>
          </a:p>
        </p:txBody>
      </p:sp>
    </p:spTree>
    <p:extLst>
      <p:ext uri="{BB962C8B-B14F-4D97-AF65-F5344CB8AC3E}">
        <p14:creationId xmlns:p14="http://schemas.microsoft.com/office/powerpoint/2010/main" val="896313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35D01C-4AF9-754B-936C-91685D017464}"/>
              </a:ext>
            </a:extLst>
          </p:cNvPr>
          <p:cNvSpPr>
            <a:spLocks noGrp="1"/>
          </p:cNvSpPr>
          <p:nvPr>
            <p:ph type="title"/>
          </p:nvPr>
        </p:nvSpPr>
        <p:spPr/>
        <p:txBody>
          <a:bodyPr/>
          <a:lstStyle/>
          <a:p>
            <a:r>
              <a:rPr lang="nl-NL" dirty="0"/>
              <a:t>Contributie 2024</a:t>
            </a:r>
          </a:p>
        </p:txBody>
      </p:sp>
      <p:sp>
        <p:nvSpPr>
          <p:cNvPr id="3" name="Tijdelijke aanduiding voor inhoud 2">
            <a:extLst>
              <a:ext uri="{FF2B5EF4-FFF2-40B4-BE49-F238E27FC236}">
                <a16:creationId xmlns:a16="http://schemas.microsoft.com/office/drawing/2014/main" id="{9A208D74-BA7E-2D4B-B9E6-DDEFBE136448}"/>
              </a:ext>
            </a:extLst>
          </p:cNvPr>
          <p:cNvSpPr>
            <a:spLocks noGrp="1"/>
          </p:cNvSpPr>
          <p:nvPr>
            <p:ph idx="1"/>
          </p:nvPr>
        </p:nvSpPr>
        <p:spPr>
          <a:xfrm>
            <a:off x="581193" y="2090056"/>
            <a:ext cx="11029615" cy="4457701"/>
          </a:xfrm>
        </p:spPr>
        <p:txBody>
          <a:bodyPr>
            <a:normAutofit/>
          </a:bodyPr>
          <a:lstStyle/>
          <a:p>
            <a:pPr marL="0" indent="0">
              <a:buNone/>
            </a:pPr>
            <a:endParaRPr lang="nl-NL" sz="2200" dirty="0"/>
          </a:p>
          <a:p>
            <a:endParaRPr lang="nl-NL" sz="2200" dirty="0"/>
          </a:p>
          <a:p>
            <a:pPr marL="0" indent="0">
              <a:buNone/>
            </a:pPr>
            <a:endParaRPr lang="nl-NL" sz="2600" dirty="0"/>
          </a:p>
          <a:p>
            <a:r>
              <a:rPr lang="nl-NL" sz="2800" b="1" dirty="0"/>
              <a:t>Contributie 2024</a:t>
            </a:r>
          </a:p>
          <a:p>
            <a:pPr marL="0" indent="0">
              <a:buNone/>
            </a:pPr>
            <a:r>
              <a:rPr lang="nl-NL" sz="2800" dirty="0">
                <a:solidFill>
                  <a:schemeClr val="accent1">
                    <a:lumMod val="75000"/>
                  </a:schemeClr>
                </a:solidFill>
                <a:ea typeface="Geneva" panose="020B0503030404040204" pitchFamily="34" charset="0"/>
              </a:rPr>
              <a:t>Het voorstel is om de contributie voor dit jaar hetzelfde te houden als voorgaande jaren (€5). Het aanvullende voorstel is om vanaf volgend jaar de contributie in fasen te verhogen.</a:t>
            </a: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dirty="0"/>
          </a:p>
          <a:p>
            <a:pPr marL="0" indent="0">
              <a:buNone/>
            </a:pPr>
            <a:endParaRPr lang="nl-NL" dirty="0"/>
          </a:p>
          <a:p>
            <a:endParaRPr lang="nl-NL" dirty="0"/>
          </a:p>
        </p:txBody>
      </p:sp>
    </p:spTree>
    <p:extLst>
      <p:ext uri="{BB962C8B-B14F-4D97-AF65-F5344CB8AC3E}">
        <p14:creationId xmlns:p14="http://schemas.microsoft.com/office/powerpoint/2010/main" val="61363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266B9D-DC87-430A-8D3A-2E83639A1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82F36-261B-49B3-8CA9-FB857C475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5422"/>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2" name="Rectangle 11">
            <a:extLst>
              <a:ext uri="{FF2B5EF4-FFF2-40B4-BE49-F238E27FC236}">
                <a16:creationId xmlns:a16="http://schemas.microsoft.com/office/drawing/2014/main" id="{B87215C3-3B83-4BE7-9213-26E084BD61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434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4" name="Rectangle 13">
            <a:extLst>
              <a:ext uri="{FF2B5EF4-FFF2-40B4-BE49-F238E27FC236}">
                <a16:creationId xmlns:a16="http://schemas.microsoft.com/office/drawing/2014/main" id="{13A105D4-2907-419E-8223-4C266BA1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6" name="Rectangle 15">
            <a:extLst>
              <a:ext uri="{FF2B5EF4-FFF2-40B4-BE49-F238E27FC236}">
                <a16:creationId xmlns:a16="http://schemas.microsoft.com/office/drawing/2014/main" id="{1EEE7F17-8E08-4C69-8E22-661908E6DF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873675"/>
            <a:ext cx="11296733" cy="51689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graphicFrame>
        <p:nvGraphicFramePr>
          <p:cNvPr id="3" name="Tabel 2">
            <a:extLst>
              <a:ext uri="{FF2B5EF4-FFF2-40B4-BE49-F238E27FC236}">
                <a16:creationId xmlns:a16="http://schemas.microsoft.com/office/drawing/2014/main" id="{47804A59-E4AF-CDF6-E584-17A2894907A4}"/>
              </a:ext>
            </a:extLst>
          </p:cNvPr>
          <p:cNvGraphicFramePr>
            <a:graphicFrameLocks noGrp="1"/>
          </p:cNvGraphicFramePr>
          <p:nvPr>
            <p:extLst>
              <p:ext uri="{D42A27DB-BD31-4B8C-83A1-F6EECF244321}">
                <p14:modId xmlns:p14="http://schemas.microsoft.com/office/powerpoint/2010/main" val="1597116743"/>
              </p:ext>
            </p:extLst>
          </p:nvPr>
        </p:nvGraphicFramePr>
        <p:xfrm>
          <a:off x="446532" y="1098853"/>
          <a:ext cx="11292147" cy="4202074"/>
        </p:xfrm>
        <a:graphic>
          <a:graphicData uri="http://schemas.openxmlformats.org/drawingml/2006/table">
            <a:tbl>
              <a:tblPr/>
              <a:tblGrid>
                <a:gridCol w="2678871">
                  <a:extLst>
                    <a:ext uri="{9D8B030D-6E8A-4147-A177-3AD203B41FA5}">
                      <a16:colId xmlns:a16="http://schemas.microsoft.com/office/drawing/2014/main" val="1783816817"/>
                    </a:ext>
                  </a:extLst>
                </a:gridCol>
                <a:gridCol w="1278948">
                  <a:extLst>
                    <a:ext uri="{9D8B030D-6E8A-4147-A177-3AD203B41FA5}">
                      <a16:colId xmlns:a16="http://schemas.microsoft.com/office/drawing/2014/main" val="655836836"/>
                    </a:ext>
                  </a:extLst>
                </a:gridCol>
                <a:gridCol w="1245038">
                  <a:extLst>
                    <a:ext uri="{9D8B030D-6E8A-4147-A177-3AD203B41FA5}">
                      <a16:colId xmlns:a16="http://schemas.microsoft.com/office/drawing/2014/main" val="2059500043"/>
                    </a:ext>
                  </a:extLst>
                </a:gridCol>
                <a:gridCol w="644332">
                  <a:extLst>
                    <a:ext uri="{9D8B030D-6E8A-4147-A177-3AD203B41FA5}">
                      <a16:colId xmlns:a16="http://schemas.microsoft.com/office/drawing/2014/main" val="1229105046"/>
                    </a:ext>
                  </a:extLst>
                </a:gridCol>
                <a:gridCol w="3046259">
                  <a:extLst>
                    <a:ext uri="{9D8B030D-6E8A-4147-A177-3AD203B41FA5}">
                      <a16:colId xmlns:a16="http://schemas.microsoft.com/office/drawing/2014/main" val="2923114830"/>
                    </a:ext>
                  </a:extLst>
                </a:gridCol>
                <a:gridCol w="1153661">
                  <a:extLst>
                    <a:ext uri="{9D8B030D-6E8A-4147-A177-3AD203B41FA5}">
                      <a16:colId xmlns:a16="http://schemas.microsoft.com/office/drawing/2014/main" val="2258173521"/>
                    </a:ext>
                  </a:extLst>
                </a:gridCol>
                <a:gridCol w="1245038">
                  <a:extLst>
                    <a:ext uri="{9D8B030D-6E8A-4147-A177-3AD203B41FA5}">
                      <a16:colId xmlns:a16="http://schemas.microsoft.com/office/drawing/2014/main" val="825111048"/>
                    </a:ext>
                  </a:extLst>
                </a:gridCol>
              </a:tblGrid>
              <a:tr h="319712">
                <a:tc>
                  <a:txBody>
                    <a:bodyPr/>
                    <a:lstStyle/>
                    <a:p>
                      <a:pPr algn="l" fontAlgn="b"/>
                      <a:r>
                        <a:rPr lang="nl-NL" sz="1600" b="1" i="0" u="none" strike="noStrike">
                          <a:effectLst/>
                          <a:latin typeface="Arial" panose="020B0604020202020204" pitchFamily="34" charset="0"/>
                        </a:rPr>
                        <a:t>Activa</a:t>
                      </a:r>
                    </a:p>
                  </a:txBody>
                  <a:tcPr marL="15341" marR="15341" marT="15341" marB="0" anchor="b">
                    <a:lnL>
                      <a:noFill/>
                    </a:lnL>
                    <a:lnR>
                      <a:noFill/>
                    </a:lnR>
                    <a:lnT>
                      <a:noFill/>
                    </a:lnT>
                    <a:lnB>
                      <a:noFill/>
                    </a:lnB>
                    <a:noFill/>
                  </a:tcPr>
                </a:tc>
                <a:tc>
                  <a:txBody>
                    <a:bodyPr/>
                    <a:lstStyle/>
                    <a:p>
                      <a:pPr algn="r" fontAlgn="b"/>
                      <a:r>
                        <a:rPr lang="nl-NL" sz="1600" b="1" i="0" u="none" strike="noStrike">
                          <a:effectLst/>
                          <a:latin typeface="Arial" panose="020B0604020202020204" pitchFamily="34" charset="0"/>
                        </a:rPr>
                        <a:t>31-12-2023</a:t>
                      </a:r>
                    </a:p>
                  </a:txBody>
                  <a:tcPr marL="15341" marR="15341" marT="15341" marB="0" anchor="b">
                    <a:lnL>
                      <a:noFill/>
                    </a:lnL>
                    <a:lnR>
                      <a:noFill/>
                    </a:lnR>
                    <a:lnT>
                      <a:noFill/>
                    </a:lnT>
                    <a:lnB>
                      <a:noFill/>
                    </a:lnB>
                    <a:noFill/>
                  </a:tcPr>
                </a:tc>
                <a:tc>
                  <a:txBody>
                    <a:bodyPr/>
                    <a:lstStyle/>
                    <a:p>
                      <a:pPr algn="r" fontAlgn="b"/>
                      <a:r>
                        <a:rPr lang="nl-NL" sz="1600" b="1" i="0" u="none" strike="noStrike">
                          <a:effectLst/>
                          <a:latin typeface="Arial" panose="020B0604020202020204" pitchFamily="34" charset="0"/>
                        </a:rPr>
                        <a:t>31-12-2022</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Passiva</a:t>
                      </a: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31-12-203</a:t>
                      </a:r>
                    </a:p>
                  </a:txBody>
                  <a:tcPr marL="15341" marR="15341" marT="15341" marB="0" anchor="b">
                    <a:lnL>
                      <a:noFill/>
                    </a:lnL>
                    <a:lnR>
                      <a:noFill/>
                    </a:lnR>
                    <a:lnT>
                      <a:noFill/>
                    </a:lnT>
                    <a:lnB>
                      <a:noFill/>
                    </a:lnB>
                    <a:noFill/>
                  </a:tcPr>
                </a:tc>
                <a:tc>
                  <a:txBody>
                    <a:bodyPr/>
                    <a:lstStyle/>
                    <a:p>
                      <a:pPr algn="r" fontAlgn="b"/>
                      <a:r>
                        <a:rPr lang="nl-NL" sz="1600" b="1" i="0" u="none" strike="noStrike">
                          <a:effectLst/>
                          <a:latin typeface="Arial" panose="020B0604020202020204" pitchFamily="34" charset="0"/>
                        </a:rPr>
                        <a:t>31-12-2022</a:t>
                      </a:r>
                    </a:p>
                  </a:txBody>
                  <a:tcPr marL="15341" marR="15341" marT="15341" marB="0" anchor="b">
                    <a:lnL>
                      <a:noFill/>
                    </a:lnL>
                    <a:lnR>
                      <a:noFill/>
                    </a:lnR>
                    <a:lnT>
                      <a:noFill/>
                    </a:lnT>
                    <a:lnB>
                      <a:noFill/>
                    </a:lnB>
                    <a:noFill/>
                  </a:tcPr>
                </a:tc>
                <a:extLst>
                  <a:ext uri="{0D108BD9-81ED-4DB2-BD59-A6C34878D82A}">
                    <a16:rowId xmlns:a16="http://schemas.microsoft.com/office/drawing/2014/main" val="1699179842"/>
                  </a:ext>
                </a:extLst>
              </a:tr>
              <a:tr h="342621">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1768683466"/>
                  </a:ext>
                </a:extLst>
              </a:tr>
              <a:tr h="319712">
                <a:tc>
                  <a:txBody>
                    <a:bodyPr/>
                    <a:lstStyle/>
                    <a:p>
                      <a:pPr algn="l" fontAlgn="b"/>
                      <a:r>
                        <a:rPr lang="nl-NL" sz="1600" b="0" i="0" u="none" strike="noStrike">
                          <a:effectLst/>
                          <a:latin typeface="Arial" panose="020B0604020202020204" pitchFamily="34" charset="0"/>
                        </a:rPr>
                        <a:t>Vorderingen</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Reserveringen</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118631916"/>
                  </a:ext>
                </a:extLst>
              </a:tr>
              <a:tr h="319712">
                <a:tc>
                  <a:txBody>
                    <a:bodyPr/>
                    <a:lstStyle/>
                    <a:p>
                      <a:pPr algn="l" fontAlgn="b"/>
                      <a:r>
                        <a:rPr lang="nl-NL" sz="1600" b="0" i="0" u="none" strike="noStrike">
                          <a:effectLst/>
                          <a:latin typeface="Arial" panose="020B0604020202020204" pitchFamily="34" charset="0"/>
                        </a:rPr>
                        <a:t>- Contributie 2022</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   </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1.145 </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Vervangen AED</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1.665 </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1.565 </a:t>
                      </a:r>
                    </a:p>
                  </a:txBody>
                  <a:tcPr marL="15341" marR="15341" marT="15341" marB="0" anchor="b">
                    <a:lnL>
                      <a:noFill/>
                    </a:lnL>
                    <a:lnR>
                      <a:noFill/>
                    </a:lnR>
                    <a:lnT>
                      <a:noFill/>
                    </a:lnT>
                    <a:lnB>
                      <a:noFill/>
                    </a:lnB>
                    <a:noFill/>
                  </a:tcPr>
                </a:tc>
                <a:extLst>
                  <a:ext uri="{0D108BD9-81ED-4DB2-BD59-A6C34878D82A}">
                    <a16:rowId xmlns:a16="http://schemas.microsoft.com/office/drawing/2014/main" val="4265563212"/>
                  </a:ext>
                </a:extLst>
              </a:tr>
              <a:tr h="319712">
                <a:tc>
                  <a:txBody>
                    <a:bodyPr/>
                    <a:lstStyle/>
                    <a:p>
                      <a:pPr algn="l" fontAlgn="b"/>
                      <a:r>
                        <a:rPr lang="nl-NL" sz="1600" b="0" i="0" u="none" strike="noStrike">
                          <a:effectLst/>
                          <a:latin typeface="Arial" panose="020B0604020202020204" pitchFamily="34" charset="0"/>
                        </a:rPr>
                        <a:t>- Naamvermelding Bulletin</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300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nl-NL" sz="1600" b="0" i="0" u="none" strike="noStrike">
                          <a:effectLst/>
                          <a:latin typeface="Arial" panose="020B0604020202020204" pitchFamily="34" charset="0"/>
                        </a:rPr>
                        <a:t>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dirty="0">
                          <a:effectLst/>
                          <a:latin typeface="Arial" panose="020B0604020202020204" pitchFamily="34" charset="0"/>
                        </a:rPr>
                        <a:t>- Reservering Dorpsstructuur</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4.016 </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3.743 </a:t>
                      </a:r>
                    </a:p>
                  </a:txBody>
                  <a:tcPr marL="15341" marR="15341" marT="15341" marB="0" anchor="b">
                    <a:lnL>
                      <a:noFill/>
                    </a:lnL>
                    <a:lnR>
                      <a:noFill/>
                    </a:lnR>
                    <a:lnT>
                      <a:noFill/>
                    </a:lnT>
                    <a:lnB>
                      <a:noFill/>
                    </a:lnB>
                    <a:noFill/>
                  </a:tcPr>
                </a:tc>
                <a:extLst>
                  <a:ext uri="{0D108BD9-81ED-4DB2-BD59-A6C34878D82A}">
                    <a16:rowId xmlns:a16="http://schemas.microsoft.com/office/drawing/2014/main" val="1015265887"/>
                  </a:ext>
                </a:extLst>
              </a:tr>
              <a:tr h="319712">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300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r>
                        <a:rPr lang="nl-NL" sz="1600" b="0" i="0" u="none" strike="noStrike">
                          <a:effectLst/>
                          <a:latin typeface="Arial" panose="020B0604020202020204" pitchFamily="34" charset="0"/>
                        </a:rPr>
                        <a:t>        1.145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Saldo boekjaar</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172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nl-NL" sz="1600" b="0" i="0" u="none" strike="noStrike">
                          <a:effectLst/>
                          <a:latin typeface="Arial" panose="020B0604020202020204" pitchFamily="34" charset="0"/>
                        </a:rPr>
                        <a:t>           273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2946275"/>
                  </a:ext>
                </a:extLst>
              </a:tr>
              <a:tr h="319712">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5.853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r>
                        <a:rPr lang="nl-NL" sz="1600" b="0" i="0" u="none" strike="noStrike">
                          <a:effectLst/>
                          <a:latin typeface="Arial" panose="020B0604020202020204" pitchFamily="34" charset="0"/>
                        </a:rPr>
                        <a:t>        5.581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946109564"/>
                  </a:ext>
                </a:extLst>
              </a:tr>
              <a:tr h="319712">
                <a:tc>
                  <a:txBody>
                    <a:bodyPr/>
                    <a:lstStyle/>
                    <a:p>
                      <a:pPr algn="l" fontAlgn="b"/>
                      <a:r>
                        <a:rPr lang="nl-NL" sz="1600" b="0" i="0" u="none" strike="noStrike">
                          <a:effectLst/>
                          <a:latin typeface="Arial" panose="020B0604020202020204" pitchFamily="34" charset="0"/>
                        </a:rPr>
                        <a:t>Liquide middelen</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1357043511"/>
                  </a:ext>
                </a:extLst>
              </a:tr>
              <a:tr h="319712">
                <a:tc>
                  <a:txBody>
                    <a:bodyPr/>
                    <a:lstStyle/>
                    <a:p>
                      <a:pPr algn="l" fontAlgn="b"/>
                      <a:r>
                        <a:rPr lang="nl-NL" sz="1600" b="0" i="0" u="none" strike="noStrike">
                          <a:effectLst/>
                          <a:latin typeface="Arial" panose="020B0604020202020204" pitchFamily="34" charset="0"/>
                        </a:rPr>
                        <a:t>- Rekening courant</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2.852 </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2.126 </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Nog te betalen</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554 </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919 </a:t>
                      </a:r>
                    </a:p>
                  </a:txBody>
                  <a:tcPr marL="15341" marR="15341" marT="15341" marB="0" anchor="b">
                    <a:lnL>
                      <a:noFill/>
                    </a:lnL>
                    <a:lnR>
                      <a:noFill/>
                    </a:lnR>
                    <a:lnT>
                      <a:noFill/>
                    </a:lnT>
                    <a:lnB>
                      <a:noFill/>
                    </a:lnB>
                    <a:noFill/>
                  </a:tcPr>
                </a:tc>
                <a:extLst>
                  <a:ext uri="{0D108BD9-81ED-4DB2-BD59-A6C34878D82A}">
                    <a16:rowId xmlns:a16="http://schemas.microsoft.com/office/drawing/2014/main" val="3184783366"/>
                  </a:ext>
                </a:extLst>
              </a:tr>
              <a:tr h="319712">
                <a:tc>
                  <a:txBody>
                    <a:bodyPr/>
                    <a:lstStyle/>
                    <a:p>
                      <a:pPr algn="l" fontAlgn="b"/>
                      <a:r>
                        <a:rPr lang="nl-NL" sz="1600" b="0" i="0" u="none" strike="noStrike">
                          <a:effectLst/>
                          <a:latin typeface="Arial" panose="020B0604020202020204" pitchFamily="34" charset="0"/>
                        </a:rPr>
                        <a:t>- Spaarrekeningen</a:t>
                      </a: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3.255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nl-NL" sz="1600" b="0" i="0" u="none" strike="noStrike">
                          <a:effectLst/>
                          <a:latin typeface="Arial" panose="020B0604020202020204" pitchFamily="34" charset="0"/>
                        </a:rPr>
                        <a:t>        3.230 </a:t>
                      </a:r>
                    </a:p>
                  </a:txBody>
                  <a:tcPr marL="15341" marR="15341" marT="15341"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3445183635"/>
                  </a:ext>
                </a:extLst>
              </a:tr>
              <a:tr h="319712">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0" i="0" u="none" strike="noStrike">
                          <a:effectLst/>
                          <a:latin typeface="Arial" panose="020B0604020202020204" pitchFamily="34" charset="0"/>
                        </a:rPr>
                        <a:t>         6.107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r>
                        <a:rPr lang="nl-NL" sz="1600" b="0" i="0" u="none" strike="noStrike">
                          <a:effectLst/>
                          <a:latin typeface="Arial" panose="020B0604020202020204" pitchFamily="34" charset="0"/>
                        </a:rPr>
                        <a:t>        5.355 </a:t>
                      </a:r>
                    </a:p>
                  </a:txBody>
                  <a:tcPr marL="15341" marR="15341" marT="15341"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2412556782"/>
                  </a:ext>
                </a:extLst>
              </a:tr>
              <a:tr h="342621">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extLst>
                  <a:ext uri="{0D108BD9-81ED-4DB2-BD59-A6C34878D82A}">
                    <a16:rowId xmlns:a16="http://schemas.microsoft.com/office/drawing/2014/main" val="2387673238"/>
                  </a:ext>
                </a:extLst>
              </a:tr>
              <a:tr h="319712">
                <a:tc>
                  <a:txBody>
                    <a:bodyPr/>
                    <a:lstStyle/>
                    <a:p>
                      <a:pPr algn="l" fontAlgn="b"/>
                      <a:r>
                        <a:rPr lang="nl-NL" sz="1600" b="1" i="0" u="none" strike="noStrike">
                          <a:effectLst/>
                          <a:latin typeface="Arial" panose="020B0604020202020204" pitchFamily="34" charset="0"/>
                        </a:rPr>
                        <a:t>Totaal activa</a:t>
                      </a: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         6.407 </a:t>
                      </a: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        6.500 </a:t>
                      </a:r>
                    </a:p>
                  </a:txBody>
                  <a:tcPr marL="15341" marR="15341" marT="15341" marB="0" anchor="b">
                    <a:lnL>
                      <a:noFill/>
                    </a:lnL>
                    <a:lnR>
                      <a:noFill/>
                    </a:lnR>
                    <a:lnT>
                      <a:noFill/>
                    </a:lnT>
                    <a:lnB>
                      <a:noFill/>
                    </a:lnB>
                    <a:noFill/>
                  </a:tcPr>
                </a:tc>
                <a:tc>
                  <a:txBody>
                    <a:bodyPr/>
                    <a:lstStyle/>
                    <a:p>
                      <a:pPr algn="l" fontAlgn="b"/>
                      <a:endParaRPr lang="nl-NL" sz="1600" b="0" i="0" u="none" strike="noStrike">
                        <a:effectLst/>
                        <a:latin typeface="Arial" panose="020B0604020202020204" pitchFamily="34" charset="0"/>
                      </a:endParaRP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Totaal activa</a:t>
                      </a: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       6.407 </a:t>
                      </a:r>
                    </a:p>
                  </a:txBody>
                  <a:tcPr marL="15341" marR="15341" marT="15341" marB="0" anchor="b">
                    <a:lnL>
                      <a:noFill/>
                    </a:lnL>
                    <a:lnR>
                      <a:noFill/>
                    </a:lnR>
                    <a:lnT>
                      <a:noFill/>
                    </a:lnT>
                    <a:lnB>
                      <a:noFill/>
                    </a:lnB>
                    <a:noFill/>
                  </a:tcPr>
                </a:tc>
                <a:tc>
                  <a:txBody>
                    <a:bodyPr/>
                    <a:lstStyle/>
                    <a:p>
                      <a:pPr algn="l" fontAlgn="b"/>
                      <a:r>
                        <a:rPr lang="nl-NL" sz="1600" b="1" i="0" u="none" strike="noStrike">
                          <a:effectLst/>
                          <a:latin typeface="Arial" panose="020B0604020202020204" pitchFamily="34" charset="0"/>
                        </a:rPr>
                        <a:t>        6.500 </a:t>
                      </a:r>
                    </a:p>
                  </a:txBody>
                  <a:tcPr marL="15341" marR="15341" marT="15341" marB="0" anchor="b">
                    <a:lnL>
                      <a:noFill/>
                    </a:lnL>
                    <a:lnR>
                      <a:noFill/>
                    </a:lnR>
                    <a:lnT>
                      <a:noFill/>
                    </a:lnT>
                    <a:lnB>
                      <a:noFill/>
                    </a:lnB>
                    <a:noFill/>
                  </a:tcPr>
                </a:tc>
                <a:extLst>
                  <a:ext uri="{0D108BD9-81ED-4DB2-BD59-A6C34878D82A}">
                    <a16:rowId xmlns:a16="http://schemas.microsoft.com/office/drawing/2014/main" val="3521981709"/>
                  </a:ext>
                </a:extLst>
              </a:tr>
            </a:tbl>
          </a:graphicData>
        </a:graphic>
      </p:graphicFrame>
    </p:spTree>
    <p:extLst>
      <p:ext uri="{BB962C8B-B14F-4D97-AF65-F5344CB8AC3E}">
        <p14:creationId xmlns:p14="http://schemas.microsoft.com/office/powerpoint/2010/main" val="359147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DF0B46FE-C020-4207-A958-4DAD246288D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45" imgH="446" progId="TCLayout.ActiveDocument.1">
                  <p:embed/>
                </p:oleObj>
              </mc:Choice>
              <mc:Fallback>
                <p:oleObj name="think-cell Slide" r:id="rId3" imgW="445" imgH="446" progId="TCLayout.ActiveDocument.1">
                  <p:embed/>
                  <p:pic>
                    <p:nvPicPr>
                      <p:cNvPr id="6" name="Object 5" hidden="1">
                        <a:extLst>
                          <a:ext uri="{FF2B5EF4-FFF2-40B4-BE49-F238E27FC236}">
                            <a16:creationId xmlns:a16="http://schemas.microsoft.com/office/drawing/2014/main" id="{DF0B46FE-C020-4207-A958-4DAD246288D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F35D01C-4AF9-754B-936C-91685D017464}"/>
              </a:ext>
            </a:extLst>
          </p:cNvPr>
          <p:cNvSpPr>
            <a:spLocks noGrp="1"/>
          </p:cNvSpPr>
          <p:nvPr>
            <p:ph type="title" idx="4294967295"/>
          </p:nvPr>
        </p:nvSpPr>
        <p:spPr>
          <a:xfrm>
            <a:off x="0" y="730250"/>
            <a:ext cx="11029950" cy="987425"/>
          </a:xfrm>
        </p:spPr>
        <p:txBody>
          <a:bodyPr vert="horz">
            <a:normAutofit/>
          </a:bodyPr>
          <a:lstStyle/>
          <a:p>
            <a:r>
              <a:rPr lang="nl-NL" dirty="0"/>
              <a:t>Jaarverslag 2021 – Financieel</a:t>
            </a:r>
          </a:p>
        </p:txBody>
      </p:sp>
      <p:sp>
        <p:nvSpPr>
          <p:cNvPr id="3" name="Tijdelijke aanduiding voor inhoud 2">
            <a:extLst>
              <a:ext uri="{FF2B5EF4-FFF2-40B4-BE49-F238E27FC236}">
                <a16:creationId xmlns:a16="http://schemas.microsoft.com/office/drawing/2014/main" id="{9A208D74-BA7E-2D4B-B9E6-DDEFBE136448}"/>
              </a:ext>
            </a:extLst>
          </p:cNvPr>
          <p:cNvSpPr>
            <a:spLocks noGrp="1"/>
          </p:cNvSpPr>
          <p:nvPr>
            <p:ph idx="4294967295"/>
          </p:nvPr>
        </p:nvSpPr>
        <p:spPr>
          <a:xfrm>
            <a:off x="0" y="2116138"/>
            <a:ext cx="11029950" cy="3922712"/>
          </a:xfrm>
        </p:spPr>
        <p:txBody>
          <a:bodyPr>
            <a:normAutofit/>
          </a:bodyPr>
          <a:lstStyle/>
          <a:p>
            <a:pPr marL="0" indent="0">
              <a:buNone/>
            </a:pPr>
            <a:endParaRPr lang="nl-NL" dirty="0"/>
          </a:p>
          <a:p>
            <a:endParaRPr lang="nl-NL" dirty="0"/>
          </a:p>
        </p:txBody>
      </p:sp>
      <p:sp>
        <p:nvSpPr>
          <p:cNvPr id="20" name="Tekstvak 19">
            <a:extLst>
              <a:ext uri="{FF2B5EF4-FFF2-40B4-BE49-F238E27FC236}">
                <a16:creationId xmlns:a16="http://schemas.microsoft.com/office/drawing/2014/main" id="{B17449D5-6320-4E08-AF98-8894DD47997B}"/>
              </a:ext>
            </a:extLst>
          </p:cNvPr>
          <p:cNvSpPr txBox="1"/>
          <p:nvPr/>
        </p:nvSpPr>
        <p:spPr>
          <a:xfrm>
            <a:off x="6411131" y="1223962"/>
            <a:ext cx="5337672" cy="5370701"/>
          </a:xfrm>
          <a:prstGeom prst="rect">
            <a:avLst/>
          </a:prstGeom>
          <a:noFill/>
        </p:spPr>
        <p:txBody>
          <a:bodyPr wrap="square" rtlCol="0">
            <a:spAutoFit/>
          </a:bodyPr>
          <a:lstStyle/>
          <a:p>
            <a:r>
              <a:rPr lang="nl-NL" b="1" dirty="0">
                <a:solidFill>
                  <a:schemeClr val="accent1">
                    <a:lumMod val="75000"/>
                  </a:schemeClr>
                </a:solidFill>
              </a:rPr>
              <a:t>Belangrijkste verschillen budget t.o.v. </a:t>
            </a:r>
          </a:p>
          <a:p>
            <a:r>
              <a:rPr lang="nl-NL" b="1" dirty="0">
                <a:solidFill>
                  <a:schemeClr val="accent1">
                    <a:lumMod val="75000"/>
                  </a:schemeClr>
                </a:solidFill>
              </a:rPr>
              <a:t>werkelijk 2023</a:t>
            </a:r>
          </a:p>
          <a:p>
            <a:r>
              <a:rPr lang="nl-NL" sz="1700" b="1" dirty="0">
                <a:solidFill>
                  <a:schemeClr val="accent1">
                    <a:lumMod val="75000"/>
                  </a:schemeClr>
                </a:solidFill>
                <a:ea typeface="Geneva" panose="020B0503030404040204" pitchFamily="34" charset="0"/>
              </a:rPr>
              <a:t>Inkomsten</a:t>
            </a:r>
          </a:p>
          <a:p>
            <a:r>
              <a:rPr lang="nl-NL" sz="1700" dirty="0">
                <a:solidFill>
                  <a:schemeClr val="accent1">
                    <a:lumMod val="75000"/>
                  </a:schemeClr>
                </a:solidFill>
                <a:ea typeface="Geneva" panose="020B0503030404040204" pitchFamily="34" charset="0"/>
              </a:rPr>
              <a:t>Meer inkomsten i.v.m. bijdrage </a:t>
            </a:r>
            <a:r>
              <a:rPr lang="nl-NL" sz="1700" dirty="0" err="1">
                <a:solidFill>
                  <a:schemeClr val="accent1">
                    <a:lumMod val="75000"/>
                  </a:schemeClr>
                </a:solidFill>
                <a:ea typeface="Geneva" panose="020B0503030404040204" pitchFamily="34" charset="0"/>
              </a:rPr>
              <a:t>IkBuurtMee</a:t>
            </a:r>
            <a:r>
              <a:rPr lang="nl-NL" sz="1700" dirty="0">
                <a:solidFill>
                  <a:schemeClr val="accent1">
                    <a:lumMod val="75000"/>
                  </a:schemeClr>
                </a:solidFill>
                <a:ea typeface="Geneva" panose="020B0503030404040204" pitchFamily="34" charset="0"/>
              </a:rPr>
              <a:t> actie voor AED en restbedrag n.a.v. 450 jaar Rheden voor Groen Geluk.</a:t>
            </a:r>
          </a:p>
          <a:p>
            <a:endParaRPr lang="nl-NL" sz="1700" dirty="0">
              <a:solidFill>
                <a:schemeClr val="accent1">
                  <a:lumMod val="75000"/>
                </a:schemeClr>
              </a:solidFill>
              <a:ea typeface="Geneva" panose="020B0503030404040204" pitchFamily="34" charset="0"/>
            </a:endParaRPr>
          </a:p>
          <a:p>
            <a:r>
              <a:rPr lang="nl-NL" sz="1700" b="1" dirty="0">
                <a:solidFill>
                  <a:schemeClr val="accent1">
                    <a:lumMod val="75000"/>
                  </a:schemeClr>
                </a:solidFill>
                <a:ea typeface="Geneva" panose="020B0503030404040204" pitchFamily="34" charset="0"/>
              </a:rPr>
              <a:t>Uitgaven</a:t>
            </a:r>
          </a:p>
          <a:p>
            <a:r>
              <a:rPr lang="nl-NL" sz="1700" dirty="0">
                <a:solidFill>
                  <a:schemeClr val="accent1">
                    <a:lumMod val="75000"/>
                  </a:schemeClr>
                </a:solidFill>
                <a:ea typeface="Geneva" panose="020B0503030404040204" pitchFamily="34" charset="0"/>
              </a:rPr>
              <a:t>In 2023 hebben we de vrijwilligers in het zonnetje gezet, wat de kosten voor representatie heeft opgehoogd. Ook is er vanuit BS een bijdrage geleverd aan Groen Geluk (o.a. het informatiebord).</a:t>
            </a:r>
          </a:p>
          <a:p>
            <a:endParaRPr lang="nl-NL" sz="1700" dirty="0">
              <a:solidFill>
                <a:schemeClr val="accent1">
                  <a:lumMod val="75000"/>
                </a:schemeClr>
              </a:solidFill>
              <a:ea typeface="Geneva" panose="020B0503030404040204" pitchFamily="34" charset="0"/>
            </a:endParaRPr>
          </a:p>
          <a:p>
            <a:r>
              <a:rPr lang="nl-NL" b="1" dirty="0">
                <a:solidFill>
                  <a:schemeClr val="accent1">
                    <a:lumMod val="75000"/>
                  </a:schemeClr>
                </a:solidFill>
              </a:rPr>
              <a:t>Begroting 2024</a:t>
            </a:r>
          </a:p>
          <a:p>
            <a:r>
              <a:rPr lang="nl-NL" sz="1700" b="1" dirty="0">
                <a:solidFill>
                  <a:schemeClr val="accent1">
                    <a:lumMod val="75000"/>
                  </a:schemeClr>
                </a:solidFill>
              </a:rPr>
              <a:t>Inkomsten</a:t>
            </a:r>
          </a:p>
          <a:p>
            <a:r>
              <a:rPr lang="nl-NL" sz="1700" dirty="0">
                <a:solidFill>
                  <a:schemeClr val="accent1">
                    <a:lumMod val="75000"/>
                  </a:schemeClr>
                </a:solidFill>
                <a:ea typeface="Geneva" panose="020B0503030404040204" pitchFamily="34" charset="0"/>
              </a:rPr>
              <a:t>Contributie blijft gelijk. Subsidie voor dorpsverenigingen vanuit de gemeente gaat op de schop.</a:t>
            </a:r>
          </a:p>
          <a:p>
            <a:endParaRPr lang="nl-NL" sz="1700" dirty="0">
              <a:solidFill>
                <a:schemeClr val="accent1">
                  <a:lumMod val="75000"/>
                </a:schemeClr>
              </a:solidFill>
              <a:ea typeface="Geneva" panose="020B0503030404040204" pitchFamily="34" charset="0"/>
            </a:endParaRPr>
          </a:p>
          <a:p>
            <a:r>
              <a:rPr lang="nl-NL" sz="1700" b="1" dirty="0">
                <a:solidFill>
                  <a:schemeClr val="accent1">
                    <a:lumMod val="75000"/>
                  </a:schemeClr>
                </a:solidFill>
              </a:rPr>
              <a:t>Uitgaven</a:t>
            </a:r>
          </a:p>
          <a:p>
            <a:r>
              <a:rPr lang="nl-NL" sz="1700" dirty="0">
                <a:solidFill>
                  <a:schemeClr val="accent1">
                    <a:lumMod val="75000"/>
                  </a:schemeClr>
                </a:solidFill>
                <a:ea typeface="Geneva" panose="020B0503030404040204" pitchFamily="34" charset="0"/>
              </a:rPr>
              <a:t>Streven naar een sluitende begroting. Stijgende kosten opvangen door besparingen elders.</a:t>
            </a:r>
          </a:p>
        </p:txBody>
      </p:sp>
      <p:graphicFrame>
        <p:nvGraphicFramePr>
          <p:cNvPr id="4" name="Tabel 3">
            <a:extLst>
              <a:ext uri="{FF2B5EF4-FFF2-40B4-BE49-F238E27FC236}">
                <a16:creationId xmlns:a16="http://schemas.microsoft.com/office/drawing/2014/main" id="{DED30B68-62A2-3012-DE12-8706E2457926}"/>
              </a:ext>
            </a:extLst>
          </p:cNvPr>
          <p:cNvGraphicFramePr>
            <a:graphicFrameLocks noGrp="1"/>
          </p:cNvGraphicFramePr>
          <p:nvPr>
            <p:extLst>
              <p:ext uri="{D42A27DB-BD31-4B8C-83A1-F6EECF244321}">
                <p14:modId xmlns:p14="http://schemas.microsoft.com/office/powerpoint/2010/main" val="414672607"/>
              </p:ext>
            </p:extLst>
          </p:nvPr>
        </p:nvGraphicFramePr>
        <p:xfrm>
          <a:off x="735166" y="950168"/>
          <a:ext cx="5045705" cy="5088682"/>
        </p:xfrm>
        <a:graphic>
          <a:graphicData uri="http://schemas.openxmlformats.org/drawingml/2006/table">
            <a:tbl>
              <a:tblPr/>
              <a:tblGrid>
                <a:gridCol w="2608373">
                  <a:extLst>
                    <a:ext uri="{9D8B030D-6E8A-4147-A177-3AD203B41FA5}">
                      <a16:colId xmlns:a16="http://schemas.microsoft.com/office/drawing/2014/main" val="2104783886"/>
                    </a:ext>
                  </a:extLst>
                </a:gridCol>
                <a:gridCol w="812444">
                  <a:extLst>
                    <a:ext uri="{9D8B030D-6E8A-4147-A177-3AD203B41FA5}">
                      <a16:colId xmlns:a16="http://schemas.microsoft.com/office/drawing/2014/main" val="2334970726"/>
                    </a:ext>
                  </a:extLst>
                </a:gridCol>
                <a:gridCol w="812444">
                  <a:extLst>
                    <a:ext uri="{9D8B030D-6E8A-4147-A177-3AD203B41FA5}">
                      <a16:colId xmlns:a16="http://schemas.microsoft.com/office/drawing/2014/main" val="2580718474"/>
                    </a:ext>
                  </a:extLst>
                </a:gridCol>
                <a:gridCol w="812444">
                  <a:extLst>
                    <a:ext uri="{9D8B030D-6E8A-4147-A177-3AD203B41FA5}">
                      <a16:colId xmlns:a16="http://schemas.microsoft.com/office/drawing/2014/main" val="4283628657"/>
                    </a:ext>
                  </a:extLst>
                </a:gridCol>
              </a:tblGrid>
              <a:tr h="493771">
                <a:tc>
                  <a:txBody>
                    <a:bodyPr/>
                    <a:lstStyle/>
                    <a:p>
                      <a:pPr algn="l" fontAlgn="b"/>
                      <a:r>
                        <a:rPr lang="nl-NL" sz="800" b="1" i="0" u="none" strike="noStrike" dirty="0">
                          <a:effectLst/>
                          <a:latin typeface="Arial" panose="020B0604020202020204" pitchFamily="34" charset="0"/>
                        </a:rPr>
                        <a:t>Inkomsten</a:t>
                      </a:r>
                    </a:p>
                  </a:txBody>
                  <a:tcPr marL="7488" marR="7488" marT="7488" marB="0" anchor="b">
                    <a:lnL>
                      <a:noFill/>
                    </a:lnL>
                    <a:lnR>
                      <a:noFill/>
                    </a:lnR>
                    <a:lnT>
                      <a:noFill/>
                    </a:lnT>
                    <a:lnB>
                      <a:noFill/>
                    </a:lnB>
                    <a:noFill/>
                  </a:tcPr>
                </a:tc>
                <a:tc>
                  <a:txBody>
                    <a:bodyPr/>
                    <a:lstStyle/>
                    <a:p>
                      <a:pPr algn="ctr" fontAlgn="b"/>
                      <a:r>
                        <a:rPr lang="nl-NL" sz="800" b="1" i="0" u="none" strike="noStrike" dirty="0">
                          <a:effectLst/>
                          <a:latin typeface="Arial" panose="020B0604020202020204" pitchFamily="34" charset="0"/>
                        </a:rPr>
                        <a:t>Realisatie 2023</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Begroting 2023</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Begroting 2024</a:t>
                      </a:r>
                    </a:p>
                  </a:txBody>
                  <a:tcPr marL="7488" marR="7488" marT="7488" marB="0" anchor="b">
                    <a:lnL>
                      <a:noFill/>
                    </a:lnL>
                    <a:lnR>
                      <a:noFill/>
                    </a:lnR>
                    <a:lnT>
                      <a:noFill/>
                    </a:lnT>
                    <a:lnB>
                      <a:noFill/>
                    </a:lnB>
                    <a:noFill/>
                  </a:tcPr>
                </a:tc>
                <a:extLst>
                  <a:ext uri="{0D108BD9-81ED-4DB2-BD59-A6C34878D82A}">
                    <a16:rowId xmlns:a16="http://schemas.microsoft.com/office/drawing/2014/main" val="3713327593"/>
                  </a:ext>
                </a:extLst>
              </a:tr>
              <a:tr h="183818">
                <a:tc>
                  <a:txBody>
                    <a:bodyPr/>
                    <a:lstStyle/>
                    <a:p>
                      <a:pPr algn="l" fontAlgn="b"/>
                      <a:r>
                        <a:rPr lang="nl-NL" sz="800" b="0" i="0" u="none" strike="noStrike">
                          <a:effectLst/>
                          <a:latin typeface="Arial" panose="020B0604020202020204" pitchFamily="34" charset="0"/>
                        </a:rPr>
                        <a:t>Contributie</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1.135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1.150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1.150 </a:t>
                      </a:r>
                    </a:p>
                  </a:txBody>
                  <a:tcPr marL="7488" marR="7488" marT="7488" marB="0" anchor="b">
                    <a:lnL>
                      <a:noFill/>
                    </a:lnL>
                    <a:lnR>
                      <a:noFill/>
                    </a:lnR>
                    <a:lnT>
                      <a:noFill/>
                    </a:lnT>
                    <a:lnB>
                      <a:noFill/>
                    </a:lnB>
                    <a:noFill/>
                  </a:tcPr>
                </a:tc>
                <a:extLst>
                  <a:ext uri="{0D108BD9-81ED-4DB2-BD59-A6C34878D82A}">
                    <a16:rowId xmlns:a16="http://schemas.microsoft.com/office/drawing/2014/main" val="3810083903"/>
                  </a:ext>
                </a:extLst>
              </a:tr>
              <a:tr h="183818">
                <a:tc>
                  <a:txBody>
                    <a:bodyPr/>
                    <a:lstStyle/>
                    <a:p>
                      <a:pPr algn="l" fontAlgn="b"/>
                      <a:r>
                        <a:rPr lang="nl-NL" sz="800" b="0" i="0" u="none" strike="noStrike">
                          <a:effectLst/>
                          <a:latin typeface="Arial" panose="020B0604020202020204" pitchFamily="34" charset="0"/>
                        </a:rPr>
                        <a:t>Subsidie gemeente</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900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900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750 </a:t>
                      </a:r>
                    </a:p>
                  </a:txBody>
                  <a:tcPr marL="7488" marR="7488" marT="7488" marB="0" anchor="b">
                    <a:lnL>
                      <a:noFill/>
                    </a:lnL>
                    <a:lnR>
                      <a:noFill/>
                    </a:lnR>
                    <a:lnT>
                      <a:noFill/>
                    </a:lnT>
                    <a:lnB>
                      <a:noFill/>
                    </a:lnB>
                    <a:noFill/>
                  </a:tcPr>
                </a:tc>
                <a:extLst>
                  <a:ext uri="{0D108BD9-81ED-4DB2-BD59-A6C34878D82A}">
                    <a16:rowId xmlns:a16="http://schemas.microsoft.com/office/drawing/2014/main" val="1379103334"/>
                  </a:ext>
                </a:extLst>
              </a:tr>
              <a:tr h="183818">
                <a:tc>
                  <a:txBody>
                    <a:bodyPr/>
                    <a:lstStyle/>
                    <a:p>
                      <a:pPr algn="l" fontAlgn="b"/>
                      <a:r>
                        <a:rPr lang="nl-NL" sz="800" b="0" i="0" u="none" strike="noStrike">
                          <a:effectLst/>
                          <a:latin typeface="Arial" panose="020B0604020202020204" pitchFamily="34" charset="0"/>
                        </a:rPr>
                        <a:t>Bijdrage ondernemers</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1.125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900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1.050 </a:t>
                      </a:r>
                    </a:p>
                  </a:txBody>
                  <a:tcPr marL="7488" marR="7488" marT="7488" marB="0" anchor="b">
                    <a:lnL>
                      <a:noFill/>
                    </a:lnL>
                    <a:lnR>
                      <a:noFill/>
                    </a:lnR>
                    <a:lnT>
                      <a:noFill/>
                    </a:lnT>
                    <a:lnB>
                      <a:noFill/>
                    </a:lnB>
                    <a:noFill/>
                  </a:tcPr>
                </a:tc>
                <a:extLst>
                  <a:ext uri="{0D108BD9-81ED-4DB2-BD59-A6C34878D82A}">
                    <a16:rowId xmlns:a16="http://schemas.microsoft.com/office/drawing/2014/main" val="1669504287"/>
                  </a:ext>
                </a:extLst>
              </a:tr>
              <a:tr h="183818">
                <a:tc>
                  <a:txBody>
                    <a:bodyPr/>
                    <a:lstStyle/>
                    <a:p>
                      <a:pPr algn="l" fontAlgn="b"/>
                      <a:r>
                        <a:rPr lang="nl-NL" sz="800" b="0" i="0" u="none" strike="noStrike">
                          <a:effectLst/>
                          <a:latin typeface="Arial" panose="020B0604020202020204" pitchFamily="34" charset="0"/>
                        </a:rPr>
                        <a:t>Bijdrage AED</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1.530 </a:t>
                      </a: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1133127397"/>
                  </a:ext>
                </a:extLst>
              </a:tr>
              <a:tr h="183818">
                <a:tc>
                  <a:txBody>
                    <a:bodyPr/>
                    <a:lstStyle/>
                    <a:p>
                      <a:pPr algn="l" fontAlgn="b"/>
                      <a:r>
                        <a:rPr lang="nl-NL" sz="800" b="0" i="0" u="none" strike="noStrike">
                          <a:effectLst/>
                          <a:latin typeface="Arial" panose="020B0604020202020204" pitchFamily="34" charset="0"/>
                        </a:rPr>
                        <a:t>Bijdrage OvS -dorpsactiviteiten</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400 </a:t>
                      </a: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3264276393"/>
                  </a:ext>
                </a:extLst>
              </a:tr>
              <a:tr h="183818">
                <a:tc>
                  <a:txBody>
                    <a:bodyPr/>
                    <a:lstStyle/>
                    <a:p>
                      <a:pPr algn="l" fontAlgn="b"/>
                      <a:r>
                        <a:rPr lang="nl-NL" sz="800" b="0" i="0" u="none" strike="noStrike">
                          <a:effectLst/>
                          <a:latin typeface="Arial" panose="020B0604020202020204" pitchFamily="34" charset="0"/>
                        </a:rPr>
                        <a:t>Rente</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26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nl-NL" sz="800" b="0" i="0" u="none" strike="noStrike">
                          <a:effectLst/>
                          <a:latin typeface="Arial" panose="020B0604020202020204" pitchFamily="34" charset="0"/>
                        </a:rPr>
                        <a:t>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nl-NL" sz="800" b="0" i="0" u="none" strike="noStrike">
                          <a:effectLst/>
                          <a:latin typeface="Arial" panose="020B0604020202020204" pitchFamily="34" charset="0"/>
                        </a:rPr>
                        <a:t>            50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92493300"/>
                  </a:ext>
                </a:extLst>
              </a:tr>
              <a:tr h="183818">
                <a:tc>
                  <a:txBody>
                    <a:bodyPr/>
                    <a:lstStyle/>
                    <a:p>
                      <a:pPr algn="l" fontAlgn="b"/>
                      <a:r>
                        <a:rPr lang="nl-NL" sz="800" b="1" i="0" u="none" strike="noStrike">
                          <a:effectLst/>
                          <a:latin typeface="Arial" panose="020B0604020202020204" pitchFamily="34" charset="0"/>
                        </a:rPr>
                        <a:t>Totaal Inkomsten</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       5.116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nl-NL" sz="800" b="1" i="0" u="none" strike="noStrike">
                          <a:effectLst/>
                          <a:latin typeface="Arial" panose="020B0604020202020204" pitchFamily="34" charset="0"/>
                        </a:rPr>
                        <a:t>       2.950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nl-NL" sz="800" b="1" i="0" u="none" strike="noStrike">
                          <a:effectLst/>
                          <a:latin typeface="Arial" panose="020B0604020202020204" pitchFamily="34" charset="0"/>
                        </a:rPr>
                        <a:t>       3.000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803050197"/>
                  </a:ext>
                </a:extLst>
              </a:tr>
              <a:tr h="183818">
                <a:tc>
                  <a:txBody>
                    <a:bodyPr/>
                    <a:lstStyle/>
                    <a:p>
                      <a:pPr algn="l"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2160790256"/>
                  </a:ext>
                </a:extLst>
              </a:tr>
              <a:tr h="183818">
                <a:tc>
                  <a:txBody>
                    <a:bodyPr/>
                    <a:lstStyle/>
                    <a:p>
                      <a:pPr algn="l" fontAlgn="b"/>
                      <a:r>
                        <a:rPr lang="nl-NL" sz="800" b="1" i="0" u="none" strike="noStrike">
                          <a:effectLst/>
                          <a:latin typeface="Arial" panose="020B0604020202020204" pitchFamily="34" charset="0"/>
                        </a:rPr>
                        <a:t>Uitgaven</a:t>
                      </a: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3246572255"/>
                  </a:ext>
                </a:extLst>
              </a:tr>
              <a:tr h="183818">
                <a:tc>
                  <a:txBody>
                    <a:bodyPr/>
                    <a:lstStyle/>
                    <a:p>
                      <a:pPr algn="l" fontAlgn="b"/>
                      <a:r>
                        <a:rPr lang="nl-NL" sz="800" b="0" i="0" u="none" strike="noStrike">
                          <a:effectLst/>
                          <a:latin typeface="Arial" panose="020B0604020202020204" pitchFamily="34" charset="0"/>
                        </a:rPr>
                        <a:t>Informatiebulletin</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1.109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1.150 </a:t>
                      </a:r>
                    </a:p>
                  </a:txBody>
                  <a:tcPr marL="7488" marR="7488" marT="7488" marB="0" anchor="b">
                    <a:lnL>
                      <a:noFill/>
                    </a:lnL>
                    <a:lnR>
                      <a:noFill/>
                    </a:lnR>
                    <a:lnT>
                      <a:noFill/>
                    </a:lnT>
                    <a:lnB>
                      <a:noFill/>
                    </a:lnB>
                    <a:noFill/>
                  </a:tcPr>
                </a:tc>
                <a:extLst>
                  <a:ext uri="{0D108BD9-81ED-4DB2-BD59-A6C34878D82A}">
                    <a16:rowId xmlns:a16="http://schemas.microsoft.com/office/drawing/2014/main" val="1031352994"/>
                  </a:ext>
                </a:extLst>
              </a:tr>
              <a:tr h="183818">
                <a:tc>
                  <a:txBody>
                    <a:bodyPr/>
                    <a:lstStyle/>
                    <a:p>
                      <a:pPr algn="l" fontAlgn="b"/>
                      <a:r>
                        <a:rPr lang="nl-NL" sz="800" b="0" i="0" u="none" strike="noStrike" dirty="0">
                          <a:effectLst/>
                          <a:latin typeface="Arial" panose="020B0604020202020204" pitchFamily="34" charset="0"/>
                        </a:rPr>
                        <a:t>Vergaderingen</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797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600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650 </a:t>
                      </a:r>
                    </a:p>
                  </a:txBody>
                  <a:tcPr marL="7488" marR="7488" marT="7488" marB="0" anchor="b">
                    <a:lnL>
                      <a:noFill/>
                    </a:lnL>
                    <a:lnR>
                      <a:noFill/>
                    </a:lnR>
                    <a:lnT>
                      <a:noFill/>
                    </a:lnT>
                    <a:lnB>
                      <a:noFill/>
                    </a:lnB>
                    <a:noFill/>
                  </a:tcPr>
                </a:tc>
                <a:extLst>
                  <a:ext uri="{0D108BD9-81ED-4DB2-BD59-A6C34878D82A}">
                    <a16:rowId xmlns:a16="http://schemas.microsoft.com/office/drawing/2014/main" val="2718372419"/>
                  </a:ext>
                </a:extLst>
              </a:tr>
              <a:tr h="183818">
                <a:tc>
                  <a:txBody>
                    <a:bodyPr/>
                    <a:lstStyle/>
                    <a:p>
                      <a:pPr algn="l" fontAlgn="b"/>
                      <a:r>
                        <a:rPr lang="nl-NL" sz="800" b="0" i="0" u="none" strike="noStrike">
                          <a:effectLst/>
                          <a:latin typeface="Arial" panose="020B0604020202020204" pitchFamily="34" charset="0"/>
                        </a:rPr>
                        <a:t>Representatie</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304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200 </a:t>
                      </a:r>
                    </a:p>
                  </a:txBody>
                  <a:tcPr marL="7488" marR="7488" marT="7488" marB="0" anchor="b">
                    <a:lnL>
                      <a:noFill/>
                    </a:lnL>
                    <a:lnR>
                      <a:noFill/>
                    </a:lnR>
                    <a:lnT>
                      <a:noFill/>
                    </a:lnT>
                    <a:lnB>
                      <a:noFill/>
                    </a:lnB>
                    <a:noFill/>
                  </a:tcPr>
                </a:tc>
                <a:extLst>
                  <a:ext uri="{0D108BD9-81ED-4DB2-BD59-A6C34878D82A}">
                    <a16:rowId xmlns:a16="http://schemas.microsoft.com/office/drawing/2014/main" val="1229146094"/>
                  </a:ext>
                </a:extLst>
              </a:tr>
              <a:tr h="183818">
                <a:tc>
                  <a:txBody>
                    <a:bodyPr/>
                    <a:lstStyle/>
                    <a:p>
                      <a:pPr algn="l" fontAlgn="b"/>
                      <a:r>
                        <a:rPr lang="nl-NL" sz="800" b="0" i="0" u="none" strike="noStrike">
                          <a:effectLst/>
                          <a:latin typeface="Arial" panose="020B0604020202020204" pitchFamily="34" charset="0"/>
                        </a:rPr>
                        <a:t>Website</a:t>
                      </a:r>
                    </a:p>
                  </a:txBody>
                  <a:tcPr marL="7488" marR="7488" marT="7488" marB="0" anchor="b">
                    <a:lnL>
                      <a:noFill/>
                    </a:lnL>
                    <a:lnR>
                      <a:noFill/>
                    </a:lnR>
                    <a:lnT>
                      <a:noFill/>
                    </a:lnT>
                    <a:lnB>
                      <a:noFill/>
                    </a:lnB>
                    <a:noFill/>
                  </a:tcPr>
                </a:tc>
                <a:tc>
                  <a:txBody>
                    <a:bodyPr/>
                    <a:lstStyle/>
                    <a:p>
                      <a:pPr algn="ctr" fontAlgn="b"/>
                      <a:r>
                        <a:rPr lang="nl-NL" sz="800" b="0" i="0" u="none" strike="noStrike" dirty="0">
                          <a:effectLst/>
                          <a:latin typeface="Arial" panose="020B0604020202020204" pitchFamily="34" charset="0"/>
                        </a:rPr>
                        <a:t>          105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110 </a:t>
                      </a:r>
                    </a:p>
                  </a:txBody>
                  <a:tcPr marL="7488" marR="7488" marT="7488" marB="0" anchor="b">
                    <a:lnL>
                      <a:noFill/>
                    </a:lnL>
                    <a:lnR>
                      <a:noFill/>
                    </a:lnR>
                    <a:lnT>
                      <a:noFill/>
                    </a:lnT>
                    <a:lnB>
                      <a:noFill/>
                    </a:lnB>
                    <a:noFill/>
                  </a:tcPr>
                </a:tc>
                <a:extLst>
                  <a:ext uri="{0D108BD9-81ED-4DB2-BD59-A6C34878D82A}">
                    <a16:rowId xmlns:a16="http://schemas.microsoft.com/office/drawing/2014/main" val="1041409321"/>
                  </a:ext>
                </a:extLst>
              </a:tr>
              <a:tr h="183818">
                <a:tc>
                  <a:txBody>
                    <a:bodyPr/>
                    <a:lstStyle/>
                    <a:p>
                      <a:pPr algn="l" fontAlgn="b"/>
                      <a:r>
                        <a:rPr lang="nl-NL" sz="800" b="0" i="0" u="none" strike="noStrike">
                          <a:effectLst/>
                          <a:latin typeface="Arial" panose="020B0604020202020204" pitchFamily="34" charset="0"/>
                        </a:rPr>
                        <a:t>Secretariaat</a:t>
                      </a:r>
                    </a:p>
                  </a:txBody>
                  <a:tcPr marL="7488" marR="7488" marT="7488" marB="0" anchor="b">
                    <a:lnL>
                      <a:noFill/>
                    </a:lnL>
                    <a:lnR>
                      <a:noFill/>
                    </a:lnR>
                    <a:lnT>
                      <a:noFill/>
                    </a:lnT>
                    <a:lnB>
                      <a:noFill/>
                    </a:lnB>
                    <a:noFill/>
                  </a:tcPr>
                </a:tc>
                <a:tc>
                  <a:txBody>
                    <a:bodyPr/>
                    <a:lstStyle/>
                    <a:p>
                      <a:pPr algn="ctr" fontAlgn="b"/>
                      <a:r>
                        <a:rPr lang="nl-NL" sz="800" b="0" i="0" u="none" strike="noStrike" dirty="0">
                          <a:effectLst/>
                          <a:latin typeface="Arial" panose="020B0604020202020204" pitchFamily="34" charset="0"/>
                        </a:rPr>
                        <a:t>            46 </a:t>
                      </a:r>
                    </a:p>
                  </a:txBody>
                  <a:tcPr marL="7488" marR="7488" marT="7488" marB="0" anchor="b">
                    <a:lnL>
                      <a:noFill/>
                    </a:lnL>
                    <a:lnR>
                      <a:noFill/>
                    </a:lnR>
                    <a:lnT>
                      <a:noFill/>
                    </a:lnT>
                    <a:lnB>
                      <a:noFill/>
                    </a:lnB>
                    <a:noFill/>
                  </a:tcPr>
                </a:tc>
                <a:tc>
                  <a:txBody>
                    <a:bodyPr/>
                    <a:lstStyle/>
                    <a:p>
                      <a:pPr algn="ctr" fontAlgn="b"/>
                      <a:r>
                        <a:rPr lang="nl-NL" sz="800" b="0" i="0" u="none" strike="noStrike" dirty="0">
                          <a:effectLst/>
                          <a:latin typeface="Arial" panose="020B0604020202020204" pitchFamily="34" charset="0"/>
                        </a:rPr>
                        <a:t>            25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50 </a:t>
                      </a:r>
                    </a:p>
                  </a:txBody>
                  <a:tcPr marL="7488" marR="7488" marT="7488" marB="0" anchor="b">
                    <a:lnL>
                      <a:noFill/>
                    </a:lnL>
                    <a:lnR>
                      <a:noFill/>
                    </a:lnR>
                    <a:lnT>
                      <a:noFill/>
                    </a:lnT>
                    <a:lnB>
                      <a:noFill/>
                    </a:lnB>
                    <a:noFill/>
                  </a:tcPr>
                </a:tc>
                <a:extLst>
                  <a:ext uri="{0D108BD9-81ED-4DB2-BD59-A6C34878D82A}">
                    <a16:rowId xmlns:a16="http://schemas.microsoft.com/office/drawing/2014/main" val="3315888401"/>
                  </a:ext>
                </a:extLst>
              </a:tr>
              <a:tr h="183279">
                <a:tc>
                  <a:txBody>
                    <a:bodyPr/>
                    <a:lstStyle/>
                    <a:p>
                      <a:pPr algn="l" fontAlgn="b"/>
                      <a:r>
                        <a:rPr lang="nl-NL" sz="800" b="0" i="0" u="none" strike="noStrike">
                          <a:effectLst/>
                          <a:latin typeface="Arial" panose="020B0604020202020204" pitchFamily="34" charset="0"/>
                        </a:rPr>
                        <a:t>Onderhoud wandel- en bankenroute</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37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50 </a:t>
                      </a:r>
                    </a:p>
                  </a:txBody>
                  <a:tcPr marL="7488" marR="7488" marT="7488" marB="0" anchor="b">
                    <a:lnL>
                      <a:noFill/>
                    </a:lnL>
                    <a:lnR>
                      <a:noFill/>
                    </a:lnR>
                    <a:lnT>
                      <a:noFill/>
                    </a:lnT>
                    <a:lnB>
                      <a:noFill/>
                    </a:lnB>
                    <a:noFill/>
                  </a:tcPr>
                </a:tc>
                <a:tc>
                  <a:txBody>
                    <a:bodyPr/>
                    <a:lstStyle/>
                    <a:p>
                      <a:pPr algn="ctr" fontAlgn="b"/>
                      <a:r>
                        <a:rPr lang="nl-NL" sz="800" b="0" i="0" u="none" strike="noStrike" dirty="0">
                          <a:effectLst/>
                          <a:latin typeface="Arial" panose="020B0604020202020204" pitchFamily="34" charset="0"/>
                        </a:rPr>
                        <a:t>            40 </a:t>
                      </a:r>
                    </a:p>
                  </a:txBody>
                  <a:tcPr marL="7488" marR="7488" marT="7488" marB="0" anchor="b">
                    <a:lnL>
                      <a:noFill/>
                    </a:lnL>
                    <a:lnR>
                      <a:noFill/>
                    </a:lnR>
                    <a:lnT>
                      <a:noFill/>
                    </a:lnT>
                    <a:lnB>
                      <a:noFill/>
                    </a:lnB>
                    <a:noFill/>
                  </a:tcPr>
                </a:tc>
                <a:extLst>
                  <a:ext uri="{0D108BD9-81ED-4DB2-BD59-A6C34878D82A}">
                    <a16:rowId xmlns:a16="http://schemas.microsoft.com/office/drawing/2014/main" val="2394847033"/>
                  </a:ext>
                </a:extLst>
              </a:tr>
              <a:tr h="183818">
                <a:tc>
                  <a:txBody>
                    <a:bodyPr/>
                    <a:lstStyle/>
                    <a:p>
                      <a:pPr algn="l" fontAlgn="b"/>
                      <a:r>
                        <a:rPr lang="nl-NL" sz="800" b="0" i="0" u="none" strike="noStrike">
                          <a:effectLst/>
                          <a:latin typeface="Arial" panose="020B0604020202020204" pitchFamily="34" charset="0"/>
                        </a:rPr>
                        <a:t>Contributies</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128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135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130 </a:t>
                      </a:r>
                    </a:p>
                  </a:txBody>
                  <a:tcPr marL="7488" marR="7488" marT="7488" marB="0" anchor="b">
                    <a:lnL>
                      <a:noFill/>
                    </a:lnL>
                    <a:lnR>
                      <a:noFill/>
                    </a:lnR>
                    <a:lnT>
                      <a:noFill/>
                    </a:lnT>
                    <a:lnB>
                      <a:noFill/>
                    </a:lnB>
                    <a:noFill/>
                  </a:tcPr>
                </a:tc>
                <a:extLst>
                  <a:ext uri="{0D108BD9-81ED-4DB2-BD59-A6C34878D82A}">
                    <a16:rowId xmlns:a16="http://schemas.microsoft.com/office/drawing/2014/main" val="1643037957"/>
                  </a:ext>
                </a:extLst>
              </a:tr>
              <a:tr h="183818">
                <a:tc>
                  <a:txBody>
                    <a:bodyPr/>
                    <a:lstStyle/>
                    <a:p>
                      <a:pPr algn="l" fontAlgn="b"/>
                      <a:r>
                        <a:rPr lang="nl-NL" sz="800" b="0" i="0" u="none" strike="noStrike">
                          <a:effectLst/>
                          <a:latin typeface="Arial" panose="020B0604020202020204" pitchFamily="34" charset="0"/>
                        </a:rPr>
                        <a:t>Reservering vervangen AED</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100 </a:t>
                      </a:r>
                    </a:p>
                  </a:txBody>
                  <a:tcPr marL="7488" marR="7488" marT="7488" marB="0" anchor="b">
                    <a:lnL>
                      <a:noFill/>
                    </a:lnL>
                    <a:lnR>
                      <a:noFill/>
                    </a:lnR>
                    <a:lnT>
                      <a:noFill/>
                    </a:lnT>
                    <a:lnB>
                      <a:noFill/>
                    </a:lnB>
                    <a:noFill/>
                  </a:tcPr>
                </a:tc>
                <a:extLst>
                  <a:ext uri="{0D108BD9-81ED-4DB2-BD59-A6C34878D82A}">
                    <a16:rowId xmlns:a16="http://schemas.microsoft.com/office/drawing/2014/main" val="896199398"/>
                  </a:ext>
                </a:extLst>
              </a:tr>
              <a:tr h="183818">
                <a:tc>
                  <a:txBody>
                    <a:bodyPr/>
                    <a:lstStyle/>
                    <a:p>
                      <a:pPr algn="l" fontAlgn="b"/>
                      <a:r>
                        <a:rPr lang="nl-NL" sz="800" b="0" i="0" u="none" strike="noStrike" dirty="0">
                          <a:effectLst/>
                          <a:latin typeface="Arial" panose="020B0604020202020204" pitchFamily="34" charset="0"/>
                        </a:rPr>
                        <a:t>Onderhoud AED</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136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400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180 </a:t>
                      </a:r>
                    </a:p>
                  </a:txBody>
                  <a:tcPr marL="7488" marR="7488" marT="7488" marB="0" anchor="b">
                    <a:lnL>
                      <a:noFill/>
                    </a:lnL>
                    <a:lnR>
                      <a:noFill/>
                    </a:lnR>
                    <a:lnT>
                      <a:noFill/>
                    </a:lnT>
                    <a:lnB>
                      <a:noFill/>
                    </a:lnB>
                    <a:noFill/>
                  </a:tcPr>
                </a:tc>
                <a:extLst>
                  <a:ext uri="{0D108BD9-81ED-4DB2-BD59-A6C34878D82A}">
                    <a16:rowId xmlns:a16="http://schemas.microsoft.com/office/drawing/2014/main" val="809082209"/>
                  </a:ext>
                </a:extLst>
              </a:tr>
              <a:tr h="183818">
                <a:tc>
                  <a:txBody>
                    <a:bodyPr/>
                    <a:lstStyle/>
                    <a:p>
                      <a:pPr algn="l" fontAlgn="b"/>
                      <a:r>
                        <a:rPr lang="nl-NL" sz="800" b="0" i="0" u="none" strike="noStrike" dirty="0">
                          <a:effectLst/>
                          <a:latin typeface="Arial" panose="020B0604020202020204" pitchFamily="34" charset="0"/>
                        </a:rPr>
                        <a:t>Bijdragen AED</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1.530 </a:t>
                      </a: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1450325085"/>
                  </a:ext>
                </a:extLst>
              </a:tr>
              <a:tr h="183818">
                <a:tc>
                  <a:txBody>
                    <a:bodyPr/>
                    <a:lstStyle/>
                    <a:p>
                      <a:pPr algn="l" fontAlgn="b"/>
                      <a:r>
                        <a:rPr lang="nl-NL" sz="800" b="0" i="0" u="none" strike="noStrike">
                          <a:effectLst/>
                          <a:latin typeface="Arial" panose="020B0604020202020204" pitchFamily="34" charset="0"/>
                        </a:rPr>
                        <a:t>Bijdrage dorpsactiviteiten</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250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50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50 </a:t>
                      </a:r>
                    </a:p>
                  </a:txBody>
                  <a:tcPr marL="7488" marR="7488" marT="7488" marB="0" anchor="b">
                    <a:lnL>
                      <a:noFill/>
                    </a:lnL>
                    <a:lnR>
                      <a:noFill/>
                    </a:lnR>
                    <a:lnT>
                      <a:noFill/>
                    </a:lnT>
                    <a:lnB>
                      <a:noFill/>
                    </a:lnB>
                    <a:noFill/>
                  </a:tcPr>
                </a:tc>
                <a:extLst>
                  <a:ext uri="{0D108BD9-81ED-4DB2-BD59-A6C34878D82A}">
                    <a16:rowId xmlns:a16="http://schemas.microsoft.com/office/drawing/2014/main" val="582670175"/>
                  </a:ext>
                </a:extLst>
              </a:tr>
              <a:tr h="183818">
                <a:tc>
                  <a:txBody>
                    <a:bodyPr/>
                    <a:lstStyle/>
                    <a:p>
                      <a:pPr algn="l" fontAlgn="b"/>
                      <a:r>
                        <a:rPr lang="nl-NL" sz="800" b="0" i="0" u="none" strike="noStrike">
                          <a:effectLst/>
                          <a:latin typeface="Arial" panose="020B0604020202020204" pitchFamily="34" charset="0"/>
                        </a:rPr>
                        <a:t>Ibanc ondersteuning</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81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80 </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90 </a:t>
                      </a:r>
                    </a:p>
                  </a:txBody>
                  <a:tcPr marL="7488" marR="7488" marT="7488" marB="0" anchor="b">
                    <a:lnL>
                      <a:noFill/>
                    </a:lnL>
                    <a:lnR>
                      <a:noFill/>
                    </a:lnR>
                    <a:lnT>
                      <a:noFill/>
                    </a:lnT>
                    <a:lnB>
                      <a:noFill/>
                    </a:lnB>
                    <a:noFill/>
                  </a:tcPr>
                </a:tc>
                <a:extLst>
                  <a:ext uri="{0D108BD9-81ED-4DB2-BD59-A6C34878D82A}">
                    <a16:rowId xmlns:a16="http://schemas.microsoft.com/office/drawing/2014/main" val="881995665"/>
                  </a:ext>
                </a:extLst>
              </a:tr>
              <a:tr h="183818">
                <a:tc>
                  <a:txBody>
                    <a:bodyPr/>
                    <a:lstStyle/>
                    <a:p>
                      <a:pPr algn="l" fontAlgn="b"/>
                      <a:r>
                        <a:rPr lang="nl-NL" sz="800" b="0" i="0" u="none" strike="noStrike">
                          <a:effectLst/>
                          <a:latin typeface="Arial" panose="020B0604020202020204" pitchFamily="34" charset="0"/>
                        </a:rPr>
                        <a:t>Bankkosten ING</a:t>
                      </a:r>
                    </a:p>
                  </a:txBody>
                  <a:tcPr marL="7488" marR="7488" marT="7488" marB="0" anchor="b">
                    <a:lnL>
                      <a:noFill/>
                    </a:lnL>
                    <a:lnR>
                      <a:noFill/>
                    </a:lnR>
                    <a:lnT>
                      <a:noFill/>
                    </a:lnT>
                    <a:lnB>
                      <a:noFill/>
                    </a:lnB>
                    <a:noFill/>
                  </a:tcPr>
                </a:tc>
                <a:tc>
                  <a:txBody>
                    <a:bodyPr/>
                    <a:lstStyle/>
                    <a:p>
                      <a:pPr algn="ctr" fontAlgn="b"/>
                      <a:r>
                        <a:rPr lang="nl-NL" sz="800" b="0" i="0" u="none" strike="noStrike">
                          <a:effectLst/>
                          <a:latin typeface="Arial" panose="020B0604020202020204" pitchFamily="34" charset="0"/>
                        </a:rPr>
                        <a:t>          320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nl-NL" sz="800" b="0" i="0" u="none" strike="noStrike">
                          <a:effectLst/>
                          <a:latin typeface="Arial" panose="020B0604020202020204" pitchFamily="34" charset="0"/>
                        </a:rPr>
                        <a:t>          200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nl-NL" sz="800" b="0" i="0" u="none" strike="noStrike">
                          <a:effectLst/>
                          <a:latin typeface="Arial" panose="020B0604020202020204" pitchFamily="34" charset="0"/>
                        </a:rPr>
                        <a:t>          350 </a:t>
                      </a:r>
                    </a:p>
                  </a:txBody>
                  <a:tcPr marL="7488" marR="7488" marT="7488"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9023553"/>
                  </a:ext>
                </a:extLst>
              </a:tr>
              <a:tr h="183818">
                <a:tc>
                  <a:txBody>
                    <a:bodyPr/>
                    <a:lstStyle/>
                    <a:p>
                      <a:pPr algn="l" fontAlgn="b"/>
                      <a:r>
                        <a:rPr lang="nl-NL" sz="800" b="1" i="0" u="none" strike="noStrike">
                          <a:effectLst/>
                          <a:latin typeface="Arial" panose="020B0604020202020204" pitchFamily="34" charset="0"/>
                        </a:rPr>
                        <a:t>Totaal Uitgaven</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       4.944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nl-NL" sz="800" b="1" i="0" u="none" strike="noStrike">
                          <a:effectLst/>
                          <a:latin typeface="Arial" panose="020B0604020202020204" pitchFamily="34" charset="0"/>
                        </a:rPr>
                        <a:t>       2.950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nl-NL" sz="800" b="1" i="0" u="none" strike="noStrike">
                          <a:effectLst/>
                          <a:latin typeface="Arial" panose="020B0604020202020204" pitchFamily="34" charset="0"/>
                        </a:rPr>
                        <a:t>       3.100 </a:t>
                      </a:r>
                    </a:p>
                  </a:txBody>
                  <a:tcPr marL="7488" marR="7488" marT="7488"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54215911"/>
                  </a:ext>
                </a:extLst>
              </a:tr>
              <a:tr h="183818">
                <a:tc>
                  <a:txBody>
                    <a:bodyPr/>
                    <a:lstStyle/>
                    <a:p>
                      <a:pPr algn="l"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tc>
                  <a:txBody>
                    <a:bodyPr/>
                    <a:lstStyle/>
                    <a:p>
                      <a:pPr algn="ctr" fontAlgn="b"/>
                      <a:endParaRPr lang="nl-NL" sz="800" b="0" i="0" u="none" strike="noStrike">
                        <a:effectLst/>
                        <a:latin typeface="Arial" panose="020B0604020202020204" pitchFamily="34" charset="0"/>
                      </a:endParaRPr>
                    </a:p>
                  </a:txBody>
                  <a:tcPr marL="7488" marR="7488" marT="7488" marB="0" anchor="b">
                    <a:lnL>
                      <a:noFill/>
                    </a:lnL>
                    <a:lnR>
                      <a:noFill/>
                    </a:lnR>
                    <a:lnT>
                      <a:noFill/>
                    </a:lnT>
                    <a:lnB>
                      <a:noFill/>
                    </a:lnB>
                    <a:noFill/>
                  </a:tcPr>
                </a:tc>
                <a:extLst>
                  <a:ext uri="{0D108BD9-81ED-4DB2-BD59-A6C34878D82A}">
                    <a16:rowId xmlns:a16="http://schemas.microsoft.com/office/drawing/2014/main" val="127974255"/>
                  </a:ext>
                </a:extLst>
              </a:tr>
              <a:tr h="183818">
                <a:tc>
                  <a:txBody>
                    <a:bodyPr/>
                    <a:lstStyle/>
                    <a:p>
                      <a:pPr algn="l" fontAlgn="b"/>
                      <a:r>
                        <a:rPr lang="nl-NL" sz="800" b="1" i="0" u="none" strike="noStrike">
                          <a:effectLst/>
                          <a:latin typeface="Arial" panose="020B0604020202020204" pitchFamily="34" charset="0"/>
                        </a:rPr>
                        <a:t>Saldo</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          172 </a:t>
                      </a:r>
                    </a:p>
                  </a:txBody>
                  <a:tcPr marL="7488" marR="7488" marT="7488" marB="0" anchor="b">
                    <a:lnL>
                      <a:noFill/>
                    </a:lnL>
                    <a:lnR>
                      <a:noFill/>
                    </a:lnR>
                    <a:lnT>
                      <a:noFill/>
                    </a:lnT>
                    <a:lnB>
                      <a:noFill/>
                    </a:lnB>
                    <a:noFill/>
                  </a:tcPr>
                </a:tc>
                <a:tc>
                  <a:txBody>
                    <a:bodyPr/>
                    <a:lstStyle/>
                    <a:p>
                      <a:pPr algn="ctr" fontAlgn="b"/>
                      <a:r>
                        <a:rPr lang="nl-NL" sz="800" b="1" i="0" u="none" strike="noStrike">
                          <a:effectLst/>
                          <a:latin typeface="Arial" panose="020B0604020202020204" pitchFamily="34" charset="0"/>
                        </a:rPr>
                        <a:t>             -   </a:t>
                      </a:r>
                    </a:p>
                  </a:txBody>
                  <a:tcPr marL="7488" marR="7488" marT="7488" marB="0" anchor="b">
                    <a:lnL>
                      <a:noFill/>
                    </a:lnL>
                    <a:lnR>
                      <a:noFill/>
                    </a:lnR>
                    <a:lnT>
                      <a:noFill/>
                    </a:lnT>
                    <a:lnB>
                      <a:noFill/>
                    </a:lnB>
                    <a:noFill/>
                  </a:tcPr>
                </a:tc>
                <a:tc>
                  <a:txBody>
                    <a:bodyPr/>
                    <a:lstStyle/>
                    <a:p>
                      <a:pPr algn="ctr" fontAlgn="b"/>
                      <a:r>
                        <a:rPr lang="nl-NL" sz="800" b="1" i="0" u="none" strike="noStrike" dirty="0">
                          <a:effectLst/>
                          <a:latin typeface="Arial" panose="020B0604020202020204" pitchFamily="34" charset="0"/>
                        </a:rPr>
                        <a:t>         -100 </a:t>
                      </a:r>
                    </a:p>
                  </a:txBody>
                  <a:tcPr marL="7488" marR="7488" marT="7488" marB="0" anchor="b">
                    <a:lnL>
                      <a:noFill/>
                    </a:lnL>
                    <a:lnR>
                      <a:noFill/>
                    </a:lnR>
                    <a:lnT>
                      <a:noFill/>
                    </a:lnT>
                    <a:lnB>
                      <a:noFill/>
                    </a:lnB>
                    <a:noFill/>
                  </a:tcPr>
                </a:tc>
                <a:extLst>
                  <a:ext uri="{0D108BD9-81ED-4DB2-BD59-A6C34878D82A}">
                    <a16:rowId xmlns:a16="http://schemas.microsoft.com/office/drawing/2014/main" val="1852129988"/>
                  </a:ext>
                </a:extLst>
              </a:tr>
            </a:tbl>
          </a:graphicData>
        </a:graphic>
      </p:graphicFrame>
    </p:spTree>
    <p:extLst>
      <p:ext uri="{BB962C8B-B14F-4D97-AF65-F5344CB8AC3E}">
        <p14:creationId xmlns:p14="http://schemas.microsoft.com/office/powerpoint/2010/main" val="385565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428B9F-89AF-4236-B28A-9ECBD7622228}"/>
              </a:ext>
            </a:extLst>
          </p:cNvPr>
          <p:cNvSpPr>
            <a:spLocks noGrp="1"/>
          </p:cNvSpPr>
          <p:nvPr>
            <p:ph type="title"/>
          </p:nvPr>
        </p:nvSpPr>
        <p:spPr/>
        <p:txBody>
          <a:bodyPr/>
          <a:lstStyle/>
          <a:p>
            <a:r>
              <a:rPr lang="nl-NL" dirty="0"/>
              <a:t>bestuurszaken (2)</a:t>
            </a:r>
          </a:p>
        </p:txBody>
      </p:sp>
      <p:sp>
        <p:nvSpPr>
          <p:cNvPr id="3" name="Tijdelijke aanduiding voor inhoud 2">
            <a:extLst>
              <a:ext uri="{FF2B5EF4-FFF2-40B4-BE49-F238E27FC236}">
                <a16:creationId xmlns:a16="http://schemas.microsoft.com/office/drawing/2014/main" id="{5ADA5523-3BE8-4A56-A6F7-2B942620EE2A}"/>
              </a:ext>
            </a:extLst>
          </p:cNvPr>
          <p:cNvSpPr>
            <a:spLocks noGrp="1"/>
          </p:cNvSpPr>
          <p:nvPr>
            <p:ph idx="1"/>
          </p:nvPr>
        </p:nvSpPr>
        <p:spPr>
          <a:xfrm>
            <a:off x="457535" y="868680"/>
            <a:ext cx="11029615" cy="3858549"/>
          </a:xfrm>
        </p:spPr>
        <p:txBody>
          <a:bodyPr>
            <a:normAutofit/>
          </a:bodyPr>
          <a:lstStyle/>
          <a:p>
            <a:r>
              <a:rPr lang="nl-NL" sz="2400" dirty="0"/>
              <a:t>Bestuurssamenstelling vanaf ALV 6 juni 2024 </a:t>
            </a:r>
          </a:p>
          <a:p>
            <a:endParaRPr lang="nl-NL" sz="2800" dirty="0"/>
          </a:p>
        </p:txBody>
      </p:sp>
      <p:graphicFrame>
        <p:nvGraphicFramePr>
          <p:cNvPr id="4" name="Tabel 4">
            <a:extLst>
              <a:ext uri="{FF2B5EF4-FFF2-40B4-BE49-F238E27FC236}">
                <a16:creationId xmlns:a16="http://schemas.microsoft.com/office/drawing/2014/main" id="{31C8472F-6477-4BF6-B5D9-B4ADCF6A07F3}"/>
              </a:ext>
            </a:extLst>
          </p:cNvPr>
          <p:cNvGraphicFramePr>
            <a:graphicFrameLocks noGrp="1"/>
          </p:cNvGraphicFramePr>
          <p:nvPr>
            <p:extLst>
              <p:ext uri="{D42A27DB-BD31-4B8C-83A1-F6EECF244321}">
                <p14:modId xmlns:p14="http://schemas.microsoft.com/office/powerpoint/2010/main" val="2269079369"/>
              </p:ext>
            </p:extLst>
          </p:nvPr>
        </p:nvGraphicFramePr>
        <p:xfrm>
          <a:off x="1167021" y="3128979"/>
          <a:ext cx="9610642" cy="2560320"/>
        </p:xfrm>
        <a:graphic>
          <a:graphicData uri="http://schemas.openxmlformats.org/drawingml/2006/table">
            <a:tbl>
              <a:tblPr firstRow="1" bandRow="1">
                <a:tableStyleId>{2D5ABB26-0587-4C30-8999-92F81FD0307C}</a:tableStyleId>
              </a:tblPr>
              <a:tblGrid>
                <a:gridCol w="2405021">
                  <a:extLst>
                    <a:ext uri="{9D8B030D-6E8A-4147-A177-3AD203B41FA5}">
                      <a16:colId xmlns:a16="http://schemas.microsoft.com/office/drawing/2014/main" val="3969003260"/>
                    </a:ext>
                  </a:extLst>
                </a:gridCol>
                <a:gridCol w="2551172">
                  <a:extLst>
                    <a:ext uri="{9D8B030D-6E8A-4147-A177-3AD203B41FA5}">
                      <a16:colId xmlns:a16="http://schemas.microsoft.com/office/drawing/2014/main" val="3149293883"/>
                    </a:ext>
                  </a:extLst>
                </a:gridCol>
                <a:gridCol w="2453199">
                  <a:extLst>
                    <a:ext uri="{9D8B030D-6E8A-4147-A177-3AD203B41FA5}">
                      <a16:colId xmlns:a16="http://schemas.microsoft.com/office/drawing/2014/main" val="472697621"/>
                    </a:ext>
                  </a:extLst>
                </a:gridCol>
                <a:gridCol w="2201250">
                  <a:extLst>
                    <a:ext uri="{9D8B030D-6E8A-4147-A177-3AD203B41FA5}">
                      <a16:colId xmlns:a16="http://schemas.microsoft.com/office/drawing/2014/main" val="432126007"/>
                    </a:ext>
                  </a:extLst>
                </a:gridCol>
              </a:tblGrid>
              <a:tr h="566583">
                <a:tc>
                  <a:txBody>
                    <a:bodyPr/>
                    <a:lstStyle/>
                    <a:p>
                      <a:pPr marL="285750" indent="-285750">
                        <a:buClr>
                          <a:schemeClr val="accent1">
                            <a:lumMod val="75000"/>
                          </a:schemeClr>
                        </a:buClr>
                        <a:buFont typeface="Courier New" panose="02070309020205020404" pitchFamily="49" charset="0"/>
                        <a:buChar char="o"/>
                      </a:pPr>
                      <a:r>
                        <a:rPr lang="nl-NL" dirty="0"/>
                        <a:t>Martijn Den Duijn</a:t>
                      </a:r>
                      <a:br>
                        <a:rPr lang="nl-NL" dirty="0"/>
                      </a:br>
                      <a:r>
                        <a:rPr lang="nl-NL" i="1" dirty="0">
                          <a:solidFill>
                            <a:schemeClr val="accent1">
                              <a:lumMod val="75000"/>
                            </a:schemeClr>
                          </a:solidFill>
                        </a:rPr>
                        <a:t>Periode 2022-2025</a:t>
                      </a:r>
                      <a:endParaRPr lang="nl-NL" b="0" i="1" dirty="0">
                        <a:solidFill>
                          <a:schemeClr val="accent1">
                            <a:lumMod val="75000"/>
                          </a:schemeClr>
                        </a:solidFill>
                      </a:endParaRPr>
                    </a:p>
                  </a:txBody>
                  <a:tcPr/>
                </a:tc>
                <a:tc>
                  <a:txBody>
                    <a:bodyPr/>
                    <a:lstStyle/>
                    <a:p>
                      <a:r>
                        <a:rPr lang="nl-NL" dirty="0">
                          <a:solidFill>
                            <a:schemeClr val="accent1">
                              <a:lumMod val="75000"/>
                            </a:schemeClr>
                          </a:solidFill>
                        </a:rPr>
                        <a:t>Voorzitter</a:t>
                      </a:r>
                      <a:endParaRPr lang="nl-NL" b="0" dirty="0">
                        <a:solidFill>
                          <a:schemeClr val="accent1">
                            <a:lumMod val="75000"/>
                          </a:schemeClr>
                        </a:solidFill>
                      </a:endParaRPr>
                    </a:p>
                  </a:txBody>
                  <a:tcPr/>
                </a:tc>
                <a:tc>
                  <a:txBody>
                    <a:bodyPr/>
                    <a:lstStyle/>
                    <a:p>
                      <a:pPr marL="285750" indent="-285750" algn="l" defTabSz="457200" rtl="0" eaLnBrk="1" latinLnBrk="0" hangingPunct="1">
                        <a:buClr>
                          <a:schemeClr val="accent1">
                            <a:lumMod val="75000"/>
                          </a:schemeClr>
                        </a:buClr>
                        <a:buFont typeface="Courier New" panose="02070309020205020404" pitchFamily="49" charset="0"/>
                        <a:buChar char="o"/>
                      </a:pPr>
                      <a:r>
                        <a:rPr lang="nl-NL" sz="1800" kern="1200" dirty="0">
                          <a:solidFill>
                            <a:schemeClr val="tx1"/>
                          </a:solidFill>
                          <a:latin typeface="+mn-lt"/>
                          <a:ea typeface="+mn-ea"/>
                          <a:cs typeface="+mn-cs"/>
                        </a:rPr>
                        <a:t>Fred Milius</a:t>
                      </a:r>
                      <a:br>
                        <a:rPr lang="nl-NL" sz="1800" kern="1200" dirty="0">
                          <a:solidFill>
                            <a:schemeClr val="tx1"/>
                          </a:solidFill>
                          <a:latin typeface="+mn-lt"/>
                          <a:ea typeface="+mn-ea"/>
                          <a:cs typeface="+mn-cs"/>
                        </a:rPr>
                      </a:br>
                      <a:r>
                        <a:rPr lang="nl-NL" i="1" dirty="0">
                          <a:solidFill>
                            <a:schemeClr val="accent1">
                              <a:lumMod val="75000"/>
                            </a:schemeClr>
                          </a:solidFill>
                        </a:rPr>
                        <a:t>Periode 2022-2025</a:t>
                      </a:r>
                      <a:endParaRPr lang="nl-NL" sz="1800" i="1" kern="1200" dirty="0">
                        <a:solidFill>
                          <a:schemeClr val="accent1">
                            <a:lumMod val="75000"/>
                          </a:schemeClr>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800" kern="1200" dirty="0">
                          <a:solidFill>
                            <a:schemeClr val="accent1">
                              <a:lumMod val="75000"/>
                            </a:schemeClr>
                          </a:solidFill>
                          <a:latin typeface="+mn-lt"/>
                          <a:ea typeface="+mn-ea"/>
                          <a:cs typeface="+mn-cs"/>
                        </a:rPr>
                        <a:t>Algemeen bestuurslid</a:t>
                      </a:r>
                    </a:p>
                  </a:txBody>
                  <a:tcPr/>
                </a:tc>
                <a:extLst>
                  <a:ext uri="{0D108BD9-81ED-4DB2-BD59-A6C34878D82A}">
                    <a16:rowId xmlns:a16="http://schemas.microsoft.com/office/drawing/2014/main" val="607513838"/>
                  </a:ext>
                </a:extLst>
              </a:tr>
              <a:tr h="596775">
                <a:tc>
                  <a:txBody>
                    <a:bodyPr/>
                    <a:lstStyle/>
                    <a:p>
                      <a:pPr marL="285750" indent="-285750" algn="l" defTabSz="457200" rtl="0" eaLnBrk="1" latinLnBrk="0" hangingPunct="1">
                        <a:buClr>
                          <a:schemeClr val="accent1">
                            <a:lumMod val="75000"/>
                          </a:schemeClr>
                        </a:buClr>
                        <a:buFont typeface="Courier New" panose="02070309020205020404" pitchFamily="49" charset="0"/>
                        <a:buChar char="o"/>
                      </a:pPr>
                      <a:r>
                        <a:rPr lang="nl-NL" sz="1800" kern="1200" dirty="0">
                          <a:solidFill>
                            <a:schemeClr val="tx1"/>
                          </a:solidFill>
                          <a:latin typeface="+mn-lt"/>
                          <a:ea typeface="+mn-ea"/>
                          <a:cs typeface="+mn-cs"/>
                        </a:rPr>
                        <a:t>Rebecca Heye</a:t>
                      </a:r>
                      <a:br>
                        <a:rPr lang="nl-NL" sz="1800" kern="1200" dirty="0">
                          <a:solidFill>
                            <a:schemeClr val="tx1"/>
                          </a:solidFill>
                          <a:latin typeface="+mn-lt"/>
                          <a:ea typeface="+mn-ea"/>
                          <a:cs typeface="+mn-cs"/>
                        </a:rPr>
                      </a:br>
                      <a:r>
                        <a:rPr lang="nl-NL" i="1" dirty="0">
                          <a:solidFill>
                            <a:schemeClr val="accent1">
                              <a:lumMod val="75000"/>
                            </a:schemeClr>
                          </a:solidFill>
                        </a:rPr>
                        <a:t>Periode 2022-2025</a:t>
                      </a:r>
                      <a:endParaRPr lang="nl-NL" sz="1800" i="1" kern="1200" dirty="0">
                        <a:solidFill>
                          <a:schemeClr val="accent1">
                            <a:lumMod val="75000"/>
                          </a:schemeClr>
                        </a:solidFill>
                        <a:latin typeface="+mn-lt"/>
                        <a:ea typeface="+mn-ea"/>
                        <a:cs typeface="+mn-cs"/>
                      </a:endParaRPr>
                    </a:p>
                  </a:txBody>
                  <a:tcPr/>
                </a:tc>
                <a:tc>
                  <a:txBody>
                    <a:bodyPr/>
                    <a:lstStyle/>
                    <a:p>
                      <a:r>
                        <a:rPr lang="nl-NL" b="0" dirty="0">
                          <a:solidFill>
                            <a:schemeClr val="accent1">
                              <a:lumMod val="75000"/>
                            </a:schemeClr>
                          </a:solidFill>
                        </a:rPr>
                        <a:t>Algemeen bestuurslid </a:t>
                      </a:r>
                    </a:p>
                  </a:txBody>
                  <a:tcPr/>
                </a:tc>
                <a:tc>
                  <a:txBody>
                    <a:bodyPr/>
                    <a:lstStyle/>
                    <a:p>
                      <a:pPr marL="285750" indent="-285750" algn="l" defTabSz="457200" rtl="0" eaLnBrk="1" latinLnBrk="0" hangingPunct="1">
                        <a:buClr>
                          <a:schemeClr val="accent1">
                            <a:lumMod val="75000"/>
                          </a:schemeClr>
                        </a:buClr>
                        <a:buFont typeface="Courier New" panose="02070309020205020404" pitchFamily="49" charset="0"/>
                        <a:buChar char="o"/>
                      </a:pPr>
                      <a:r>
                        <a:rPr lang="nl-NL" sz="1800" kern="1200" dirty="0">
                          <a:solidFill>
                            <a:schemeClr val="tx1"/>
                          </a:solidFill>
                          <a:latin typeface="+mn-lt"/>
                          <a:ea typeface="+mn-ea"/>
                          <a:cs typeface="+mn-cs"/>
                        </a:rPr>
                        <a:t>Pieter </a:t>
                      </a:r>
                      <a:r>
                        <a:rPr lang="nl-NL" sz="1800" kern="1200" dirty="0" err="1">
                          <a:solidFill>
                            <a:schemeClr val="tx1"/>
                          </a:solidFill>
                          <a:latin typeface="+mn-lt"/>
                          <a:ea typeface="+mn-ea"/>
                          <a:cs typeface="+mn-cs"/>
                        </a:rPr>
                        <a:t>Hoeneveld</a:t>
                      </a:r>
                      <a:br>
                        <a:rPr lang="nl-NL" sz="1800" kern="1200" dirty="0">
                          <a:solidFill>
                            <a:schemeClr val="tx1"/>
                          </a:solidFill>
                          <a:latin typeface="+mn-lt"/>
                          <a:ea typeface="+mn-ea"/>
                          <a:cs typeface="+mn-cs"/>
                        </a:rPr>
                      </a:br>
                      <a:r>
                        <a:rPr lang="nl-NL" sz="1800" i="1" kern="1200" dirty="0">
                          <a:solidFill>
                            <a:srgbClr val="366658"/>
                          </a:solidFill>
                          <a:latin typeface="+mn-lt"/>
                          <a:ea typeface="+mn-ea"/>
                          <a:cs typeface="+mn-cs"/>
                        </a:rPr>
                        <a:t>Periode 2023-2026</a:t>
                      </a:r>
                    </a:p>
                  </a:txBody>
                  <a:tcPr/>
                </a:tc>
                <a:tc>
                  <a:txBody>
                    <a:bodyPr/>
                    <a:lstStyle/>
                    <a:p>
                      <a:pPr marL="0" algn="l" defTabSz="457200" rtl="0" eaLnBrk="1" latinLnBrk="0" hangingPunct="1"/>
                      <a:r>
                        <a:rPr lang="nl-NL" sz="1800" kern="1200" dirty="0">
                          <a:solidFill>
                            <a:schemeClr val="accent1">
                              <a:lumMod val="75000"/>
                            </a:schemeClr>
                          </a:solidFill>
                          <a:latin typeface="+mn-lt"/>
                          <a:ea typeface="+mn-ea"/>
                          <a:cs typeface="+mn-cs"/>
                        </a:rPr>
                        <a:t>Algemeen bestuurslid</a:t>
                      </a:r>
                    </a:p>
                  </a:txBody>
                  <a:tcPr/>
                </a:tc>
                <a:extLst>
                  <a:ext uri="{0D108BD9-81ED-4DB2-BD59-A6C34878D82A}">
                    <a16:rowId xmlns:a16="http://schemas.microsoft.com/office/drawing/2014/main" val="1409266655"/>
                  </a:ext>
                </a:extLst>
              </a:tr>
              <a:tr h="596775">
                <a:tc>
                  <a:txBody>
                    <a:bodyPr/>
                    <a:lstStyle/>
                    <a:p>
                      <a:pPr marL="285750" indent="-285750">
                        <a:buClr>
                          <a:schemeClr val="accent1">
                            <a:lumMod val="75000"/>
                          </a:schemeClr>
                        </a:buClr>
                        <a:buFont typeface="Courier New" panose="02070309020205020404" pitchFamily="49" charset="0"/>
                        <a:buChar char="o"/>
                      </a:pPr>
                      <a:r>
                        <a:rPr lang="nl-NL" dirty="0"/>
                        <a:t>Sjoukje </a:t>
                      </a:r>
                      <a:r>
                        <a:rPr lang="nl-NL" dirty="0" err="1"/>
                        <a:t>Luijken</a:t>
                      </a:r>
                      <a:br>
                        <a:rPr lang="nl-NL" dirty="0"/>
                      </a:br>
                      <a:r>
                        <a:rPr lang="nl-NL" i="1" dirty="0">
                          <a:solidFill>
                            <a:schemeClr val="accent1">
                              <a:lumMod val="75000"/>
                            </a:schemeClr>
                          </a:solidFill>
                        </a:rPr>
                        <a:t>Periode 2021-2024</a:t>
                      </a:r>
                      <a:endParaRPr lang="nl-NL" b="0" i="1" dirty="0">
                        <a:solidFill>
                          <a:schemeClr val="accent1">
                            <a:lumMod val="75000"/>
                          </a:schemeClr>
                        </a:solidFill>
                      </a:endParaRPr>
                    </a:p>
                  </a:txBody>
                  <a:tcPr/>
                </a:tc>
                <a:tc>
                  <a:txBody>
                    <a:bodyPr/>
                    <a:lstStyle/>
                    <a:p>
                      <a:r>
                        <a:rPr lang="nl-NL" dirty="0">
                          <a:solidFill>
                            <a:schemeClr val="accent1">
                              <a:lumMod val="75000"/>
                            </a:schemeClr>
                          </a:solidFill>
                        </a:rPr>
                        <a:t>Secretaris</a:t>
                      </a:r>
                      <a:endParaRPr lang="nl-NL" b="0" dirty="0">
                        <a:solidFill>
                          <a:schemeClr val="accent1">
                            <a:lumMod val="75000"/>
                          </a:schemeClr>
                        </a:solidFill>
                      </a:endParaRPr>
                    </a:p>
                  </a:txBody>
                  <a:tcPr/>
                </a:tc>
                <a:tc>
                  <a:txBody>
                    <a:bodyPr/>
                    <a:lstStyle/>
                    <a:p>
                      <a:pPr marL="285750" marR="0" lvl="0" indent="-285750" algn="l" defTabSz="457200" rtl="0" eaLnBrk="1" fontAlgn="auto" latinLnBrk="0" hangingPunct="1">
                        <a:lnSpc>
                          <a:spcPct val="100000"/>
                        </a:lnSpc>
                        <a:spcBef>
                          <a:spcPts val="0"/>
                        </a:spcBef>
                        <a:spcAft>
                          <a:spcPts val="0"/>
                        </a:spcAft>
                        <a:buClr>
                          <a:schemeClr val="accent1">
                            <a:lumMod val="75000"/>
                          </a:schemeClr>
                        </a:buClr>
                        <a:buSzTx/>
                        <a:buFont typeface="Courier New" panose="02070309020205020404" pitchFamily="49" charset="0"/>
                        <a:buChar char="o"/>
                        <a:tabLst/>
                        <a:defRPr/>
                      </a:pPr>
                      <a:r>
                        <a:rPr lang="nl-NL" dirty="0"/>
                        <a:t>Laetitia de Leede</a:t>
                      </a:r>
                      <a:br>
                        <a:rPr lang="nl-NL" dirty="0"/>
                      </a:br>
                      <a:r>
                        <a:rPr lang="nl-NL" i="1" dirty="0">
                          <a:solidFill>
                            <a:srgbClr val="FF0000"/>
                          </a:solidFill>
                        </a:rPr>
                        <a:t>Periode 2024-2027</a:t>
                      </a:r>
                      <a:endParaRPr lang="nl-NL" b="0" i="1" dirty="0">
                        <a:solidFill>
                          <a:srgbClr val="FF0000"/>
                        </a:solidFill>
                      </a:endParaRPr>
                    </a:p>
                  </a:txBody>
                  <a:tcPr/>
                </a:tc>
                <a:tc>
                  <a:txBody>
                    <a:bodyPr/>
                    <a:lstStyle/>
                    <a:p>
                      <a:pPr marL="0" algn="l" defTabSz="457200" rtl="0" eaLnBrk="1" latinLnBrk="0" hangingPunct="1"/>
                      <a:r>
                        <a:rPr lang="nl-NL" sz="1800" kern="1200" dirty="0">
                          <a:solidFill>
                            <a:srgbClr val="FF0000"/>
                          </a:solidFill>
                          <a:latin typeface="+mn-lt"/>
                          <a:ea typeface="+mn-ea"/>
                          <a:cs typeface="+mn-cs"/>
                        </a:rPr>
                        <a:t>Penningmeester</a:t>
                      </a:r>
                    </a:p>
                  </a:txBody>
                  <a:tcPr/>
                </a:tc>
                <a:extLst>
                  <a:ext uri="{0D108BD9-81ED-4DB2-BD59-A6C34878D82A}">
                    <a16:rowId xmlns:a16="http://schemas.microsoft.com/office/drawing/2014/main" val="3981102353"/>
                  </a:ext>
                </a:extLst>
              </a:tr>
              <a:tr h="596775">
                <a:tc>
                  <a:txBody>
                    <a:bodyPr/>
                    <a:lstStyle/>
                    <a:p>
                      <a:pPr marL="285750" indent="-285750">
                        <a:buClr>
                          <a:schemeClr val="accent1">
                            <a:lumMod val="75000"/>
                          </a:schemeClr>
                        </a:buClr>
                        <a:buFont typeface="Courier New" panose="02070309020205020404" pitchFamily="49" charset="0"/>
                        <a:buChar char="o"/>
                      </a:pPr>
                      <a:r>
                        <a:rPr lang="nl-NL" dirty="0"/>
                        <a:t>Jan </a:t>
                      </a:r>
                      <a:r>
                        <a:rPr lang="nl-NL" dirty="0" err="1"/>
                        <a:t>Hulsing</a:t>
                      </a:r>
                      <a:br>
                        <a:rPr lang="nl-NL" dirty="0"/>
                      </a:br>
                      <a:r>
                        <a:rPr lang="nl-NL" i="1" dirty="0">
                          <a:solidFill>
                            <a:schemeClr val="accent1">
                              <a:lumMod val="75000"/>
                            </a:schemeClr>
                          </a:solidFill>
                        </a:rPr>
                        <a:t>Periode 2022-2025</a:t>
                      </a:r>
                      <a:endParaRPr lang="nl-NL" b="0" i="1" dirty="0">
                        <a:solidFill>
                          <a:schemeClr val="accent1">
                            <a:lumMod val="75000"/>
                          </a:schemeClr>
                        </a:solidFill>
                      </a:endParaRPr>
                    </a:p>
                  </a:txBody>
                  <a:tcPr/>
                </a:tc>
                <a:tc>
                  <a:txBody>
                    <a:bodyPr/>
                    <a:lstStyle/>
                    <a:p>
                      <a:pPr marL="0" algn="l" defTabSz="457200" rtl="0" eaLnBrk="1" latinLnBrk="0" hangingPunct="1"/>
                      <a:r>
                        <a:rPr lang="nl-NL" sz="1800" kern="1200" dirty="0">
                          <a:solidFill>
                            <a:schemeClr val="accent1">
                              <a:lumMod val="75000"/>
                            </a:schemeClr>
                          </a:solidFill>
                          <a:latin typeface="+mn-lt"/>
                          <a:ea typeface="+mn-ea"/>
                          <a:cs typeface="+mn-cs"/>
                        </a:rPr>
                        <a:t>Algemeen bestuurslid</a:t>
                      </a:r>
                    </a:p>
                  </a:txBody>
                  <a:tcPr/>
                </a:tc>
                <a:tc>
                  <a:txBody>
                    <a:bodyPr/>
                    <a:lstStyle/>
                    <a:p>
                      <a:pPr marL="285750" indent="-285750" algn="l" defTabSz="457200" rtl="0" eaLnBrk="1" latinLnBrk="0" hangingPunct="1">
                        <a:buClr>
                          <a:schemeClr val="accent1">
                            <a:lumMod val="75000"/>
                          </a:schemeClr>
                        </a:buClr>
                        <a:buFont typeface="Courier New" panose="02070309020205020404" pitchFamily="49" charset="0"/>
                        <a:buChar char="o"/>
                      </a:pPr>
                      <a:endParaRPr lang="nl-NL" sz="1800" i="1" kern="1200" dirty="0">
                        <a:solidFill>
                          <a:srgbClr val="FFC000"/>
                        </a:solidFill>
                        <a:latin typeface="+mn-lt"/>
                        <a:ea typeface="+mn-ea"/>
                        <a:cs typeface="+mn-cs"/>
                      </a:endParaRPr>
                    </a:p>
                  </a:txBody>
                  <a:tcPr/>
                </a:tc>
                <a:tc>
                  <a:txBody>
                    <a:bodyPr/>
                    <a:lstStyle/>
                    <a:p>
                      <a:pPr marL="0" algn="l" defTabSz="457200" rtl="0" eaLnBrk="1" latinLnBrk="0" hangingPunct="1"/>
                      <a:endParaRPr lang="nl-NL" sz="1800" kern="1200" dirty="0">
                        <a:solidFill>
                          <a:schemeClr val="accent1">
                            <a:lumMod val="75000"/>
                          </a:schemeClr>
                        </a:solidFill>
                        <a:latin typeface="+mn-lt"/>
                        <a:ea typeface="+mn-ea"/>
                        <a:cs typeface="+mn-cs"/>
                      </a:endParaRPr>
                    </a:p>
                  </a:txBody>
                  <a:tcPr/>
                </a:tc>
                <a:extLst>
                  <a:ext uri="{0D108BD9-81ED-4DB2-BD59-A6C34878D82A}">
                    <a16:rowId xmlns:a16="http://schemas.microsoft.com/office/drawing/2014/main" val="2051740990"/>
                  </a:ext>
                </a:extLst>
              </a:tr>
            </a:tbl>
          </a:graphicData>
        </a:graphic>
      </p:graphicFrame>
    </p:spTree>
    <p:extLst>
      <p:ext uri="{BB962C8B-B14F-4D97-AF65-F5344CB8AC3E}">
        <p14:creationId xmlns:p14="http://schemas.microsoft.com/office/powerpoint/2010/main" val="28900327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428B9F-89AF-4236-B28A-9ECBD7622228}"/>
              </a:ext>
            </a:extLst>
          </p:cNvPr>
          <p:cNvSpPr>
            <a:spLocks noGrp="1"/>
          </p:cNvSpPr>
          <p:nvPr>
            <p:ph type="title"/>
          </p:nvPr>
        </p:nvSpPr>
        <p:spPr/>
        <p:txBody>
          <a:bodyPr/>
          <a:lstStyle/>
          <a:p>
            <a:r>
              <a:rPr lang="nl-NL" dirty="0"/>
              <a:t>Vragenronde</a:t>
            </a:r>
          </a:p>
        </p:txBody>
      </p:sp>
      <p:sp>
        <p:nvSpPr>
          <p:cNvPr id="3" name="Tijdelijke aanduiding voor inhoud 2">
            <a:extLst>
              <a:ext uri="{FF2B5EF4-FFF2-40B4-BE49-F238E27FC236}">
                <a16:creationId xmlns:a16="http://schemas.microsoft.com/office/drawing/2014/main" id="{5ADA5523-3BE8-4A56-A6F7-2B942620EE2A}"/>
              </a:ext>
            </a:extLst>
          </p:cNvPr>
          <p:cNvSpPr>
            <a:spLocks noGrp="1"/>
          </p:cNvSpPr>
          <p:nvPr>
            <p:ph idx="1"/>
          </p:nvPr>
        </p:nvSpPr>
        <p:spPr>
          <a:xfrm>
            <a:off x="439290" y="566431"/>
            <a:ext cx="11029615" cy="6405699"/>
          </a:xfrm>
        </p:spPr>
        <p:txBody>
          <a:bodyPr>
            <a:normAutofit/>
          </a:bodyPr>
          <a:lstStyle/>
          <a:p>
            <a:pPr marL="0" indent="0">
              <a:buNone/>
            </a:pPr>
            <a:r>
              <a:rPr lang="nl-NL" sz="6000" dirty="0"/>
              <a:t>Zijn er vragen?</a:t>
            </a:r>
          </a:p>
          <a:p>
            <a:pPr marL="0" indent="0">
              <a:buNone/>
            </a:pPr>
            <a:endParaRPr lang="nl-NL" sz="2800" dirty="0"/>
          </a:p>
        </p:txBody>
      </p:sp>
      <p:pic>
        <p:nvPicPr>
          <p:cNvPr id="6" name="Graphic 5" descr="Proost met effen opvulling">
            <a:extLst>
              <a:ext uri="{FF2B5EF4-FFF2-40B4-BE49-F238E27FC236}">
                <a16:creationId xmlns:a16="http://schemas.microsoft.com/office/drawing/2014/main" id="{CFA968E9-DC1B-EF1F-C4BE-2E2FAB3C25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09469" y="2709657"/>
            <a:ext cx="3581912" cy="3581912"/>
          </a:xfrm>
          <a:prstGeom prst="rect">
            <a:avLst/>
          </a:prstGeom>
        </p:spPr>
      </p:pic>
    </p:spTree>
    <p:extLst>
      <p:ext uri="{BB962C8B-B14F-4D97-AF65-F5344CB8AC3E}">
        <p14:creationId xmlns:p14="http://schemas.microsoft.com/office/powerpoint/2010/main" val="9704454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9A5FC-6E29-4AB3-9E16-7FCD946E3A59}"/>
              </a:ext>
            </a:extLst>
          </p:cNvPr>
          <p:cNvSpPr>
            <a:spLocks noGrp="1"/>
          </p:cNvSpPr>
          <p:nvPr>
            <p:ph type="title"/>
          </p:nvPr>
        </p:nvSpPr>
        <p:spPr/>
        <p:txBody>
          <a:bodyPr/>
          <a:lstStyle/>
          <a:p>
            <a:r>
              <a:rPr lang="nl-NL" dirty="0"/>
              <a:t>Doelstelling belangenvereniging spankeren</a:t>
            </a:r>
          </a:p>
        </p:txBody>
      </p:sp>
      <p:sp>
        <p:nvSpPr>
          <p:cNvPr id="3" name="Tijdelijke aanduiding voor inhoud 2">
            <a:extLst>
              <a:ext uri="{FF2B5EF4-FFF2-40B4-BE49-F238E27FC236}">
                <a16:creationId xmlns:a16="http://schemas.microsoft.com/office/drawing/2014/main" id="{4A1A46EF-1D8E-485D-8A08-A1C1884D3AFB}"/>
              </a:ext>
            </a:extLst>
          </p:cNvPr>
          <p:cNvSpPr>
            <a:spLocks noGrp="1"/>
          </p:cNvSpPr>
          <p:nvPr>
            <p:ph idx="1"/>
          </p:nvPr>
        </p:nvSpPr>
        <p:spPr/>
        <p:txBody>
          <a:bodyPr/>
          <a:lstStyle/>
          <a:p>
            <a:pPr marL="0" indent="0" algn="ctr">
              <a:buNone/>
            </a:pPr>
            <a:r>
              <a:rPr lang="nl-NL" sz="2500" dirty="0"/>
              <a:t>‘</a:t>
            </a:r>
            <a:r>
              <a:rPr lang="nl-NL" sz="2500" i="1" dirty="0"/>
              <a:t>Belangenvereniging Spankeren behartigt het collectieve belang van de inwoners van Spankeren. Het uitgangspunt is het in stand houden en verbeteren van het dorp. De vereniging streeft naar een prettige en veilige leefomgeving, voor jong en oud. Hierbij dient de belangenvereniging als klankbord voor de inwoners van Spankeren</a:t>
            </a:r>
            <a:r>
              <a:rPr lang="nl-NL" sz="2500" dirty="0"/>
              <a:t>’</a:t>
            </a:r>
          </a:p>
          <a:p>
            <a:pPr marL="0" indent="0" algn="ctr">
              <a:buNone/>
            </a:pPr>
            <a:endParaRPr lang="nl-NL" dirty="0"/>
          </a:p>
        </p:txBody>
      </p:sp>
    </p:spTree>
    <p:extLst>
      <p:ext uri="{BB962C8B-B14F-4D97-AF65-F5344CB8AC3E}">
        <p14:creationId xmlns:p14="http://schemas.microsoft.com/office/powerpoint/2010/main" val="3854094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9A5FC-6E29-4AB3-9E16-7FCD946E3A59}"/>
              </a:ext>
            </a:extLst>
          </p:cNvPr>
          <p:cNvSpPr>
            <a:spLocks noGrp="1"/>
          </p:cNvSpPr>
          <p:nvPr>
            <p:ph type="title"/>
          </p:nvPr>
        </p:nvSpPr>
        <p:spPr/>
        <p:txBody>
          <a:bodyPr/>
          <a:lstStyle/>
          <a:p>
            <a:r>
              <a:rPr lang="nl-NL" dirty="0"/>
              <a:t>Agenda - Deel 1 (19.30-20.15)</a:t>
            </a:r>
          </a:p>
        </p:txBody>
      </p:sp>
      <p:sp>
        <p:nvSpPr>
          <p:cNvPr id="3" name="Tijdelijke aanduiding voor inhoud 2">
            <a:extLst>
              <a:ext uri="{FF2B5EF4-FFF2-40B4-BE49-F238E27FC236}">
                <a16:creationId xmlns:a16="http://schemas.microsoft.com/office/drawing/2014/main" id="{4A1A46EF-1D8E-485D-8A08-A1C1884D3AFB}"/>
              </a:ext>
            </a:extLst>
          </p:cNvPr>
          <p:cNvSpPr>
            <a:spLocks noGrp="1"/>
          </p:cNvSpPr>
          <p:nvPr>
            <p:ph idx="1"/>
          </p:nvPr>
        </p:nvSpPr>
        <p:spPr>
          <a:xfrm>
            <a:off x="496131" y="1854179"/>
            <a:ext cx="11029615" cy="4844332"/>
          </a:xfrm>
        </p:spPr>
        <p:txBody>
          <a:bodyPr>
            <a:normAutofit fontScale="92500" lnSpcReduction="10000"/>
          </a:bodyPr>
          <a:lstStyle/>
          <a:p>
            <a:pPr marL="514350" indent="-514350">
              <a:buFont typeface="+mj-lt"/>
              <a:buAutoNum type="arabicPeriod"/>
            </a:pPr>
            <a:r>
              <a:rPr lang="nl-NL" sz="2900" dirty="0"/>
              <a:t>Opening door Rebecca Heye</a:t>
            </a:r>
          </a:p>
          <a:p>
            <a:pPr marL="342900" indent="-342900">
              <a:buFont typeface="+mj-lt"/>
              <a:buAutoNum type="arabicPeriod"/>
            </a:pPr>
            <a:r>
              <a:rPr lang="nl-NL" sz="2900" dirty="0"/>
              <a:t>Afsluiting van 2023</a:t>
            </a:r>
          </a:p>
          <a:p>
            <a:pPr lvl="1"/>
            <a:r>
              <a:rPr lang="nl-NL" sz="2700" dirty="0"/>
              <a:t>Vaststelling verslag ALV 2023</a:t>
            </a:r>
          </a:p>
          <a:p>
            <a:pPr lvl="1"/>
            <a:r>
              <a:rPr lang="nl-NL" sz="2900" dirty="0"/>
              <a:t>het jaarverslag 2023</a:t>
            </a:r>
          </a:p>
          <a:p>
            <a:pPr lvl="1"/>
            <a:r>
              <a:rPr lang="nl-NL" sz="2900" dirty="0"/>
              <a:t>financieel jaarverslag 2023</a:t>
            </a:r>
          </a:p>
          <a:p>
            <a:pPr lvl="1"/>
            <a:r>
              <a:rPr lang="nl-NL" sz="2900" dirty="0"/>
              <a:t>verslag kascontrole commissie 2023</a:t>
            </a:r>
          </a:p>
          <a:p>
            <a:pPr marL="514350" indent="-514350">
              <a:buFont typeface="+mj-lt"/>
              <a:buAutoNum type="arabicPeriod"/>
            </a:pPr>
            <a:r>
              <a:rPr lang="nl-NL" sz="2900" dirty="0"/>
              <a:t>Begroting 2024</a:t>
            </a:r>
          </a:p>
          <a:p>
            <a:pPr marL="514350" indent="-514350">
              <a:buFont typeface="+mj-lt"/>
              <a:buAutoNum type="arabicPeriod"/>
            </a:pPr>
            <a:r>
              <a:rPr lang="nl-NL" sz="2900" dirty="0"/>
              <a:t>Vaststellen contributie 2024</a:t>
            </a:r>
          </a:p>
          <a:p>
            <a:pPr marL="514350" indent="-514350">
              <a:buFont typeface="+mj-lt"/>
              <a:buAutoNum type="arabicPeriod"/>
            </a:pPr>
            <a:r>
              <a:rPr lang="nl-NL" sz="2900" dirty="0"/>
              <a:t>Bestuurszaken</a:t>
            </a:r>
            <a:endParaRPr lang="nl-NL" dirty="0"/>
          </a:p>
        </p:txBody>
      </p:sp>
    </p:spTree>
    <p:extLst>
      <p:ext uri="{BB962C8B-B14F-4D97-AF65-F5344CB8AC3E}">
        <p14:creationId xmlns:p14="http://schemas.microsoft.com/office/powerpoint/2010/main" val="9440117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9A5FC-6E29-4AB3-9E16-7FCD946E3A59}"/>
              </a:ext>
            </a:extLst>
          </p:cNvPr>
          <p:cNvSpPr>
            <a:spLocks noGrp="1"/>
          </p:cNvSpPr>
          <p:nvPr>
            <p:ph type="title"/>
          </p:nvPr>
        </p:nvSpPr>
        <p:spPr/>
        <p:txBody>
          <a:bodyPr/>
          <a:lstStyle/>
          <a:p>
            <a:r>
              <a:rPr lang="nl-NL" dirty="0"/>
              <a:t>Agenda - Deel 2 (20.30-21.30)</a:t>
            </a:r>
          </a:p>
        </p:txBody>
      </p:sp>
      <p:sp>
        <p:nvSpPr>
          <p:cNvPr id="3" name="Tijdelijke aanduiding voor inhoud 2">
            <a:extLst>
              <a:ext uri="{FF2B5EF4-FFF2-40B4-BE49-F238E27FC236}">
                <a16:creationId xmlns:a16="http://schemas.microsoft.com/office/drawing/2014/main" id="{4A1A46EF-1D8E-485D-8A08-A1C1884D3AFB}"/>
              </a:ext>
            </a:extLst>
          </p:cNvPr>
          <p:cNvSpPr>
            <a:spLocks noGrp="1"/>
          </p:cNvSpPr>
          <p:nvPr>
            <p:ph idx="1"/>
          </p:nvPr>
        </p:nvSpPr>
        <p:spPr>
          <a:xfrm>
            <a:off x="349174" y="1845129"/>
            <a:ext cx="11029615" cy="1412421"/>
          </a:xfrm>
        </p:spPr>
        <p:txBody>
          <a:bodyPr>
            <a:normAutofit lnSpcReduction="10000"/>
          </a:bodyPr>
          <a:lstStyle/>
          <a:p>
            <a:pPr marL="0" indent="0">
              <a:buNone/>
            </a:pPr>
            <a:endParaRPr lang="nl-NL" dirty="0"/>
          </a:p>
          <a:p>
            <a:pPr marL="342900" indent="-342900">
              <a:buFont typeface="+mj-lt"/>
              <a:buAutoNum type="arabicPeriod"/>
            </a:pPr>
            <a:r>
              <a:rPr lang="nl-NL" sz="2900" dirty="0"/>
              <a:t>Informatiesessie over veiligheid door Carol van Eert, burgemeester Gemeente Rheden</a:t>
            </a:r>
          </a:p>
          <a:p>
            <a:pPr marL="342900" indent="-342900">
              <a:buFont typeface="+mj-lt"/>
              <a:buAutoNum type="arabicPeriod"/>
            </a:pPr>
            <a:endParaRPr lang="nl-NL" dirty="0"/>
          </a:p>
        </p:txBody>
      </p:sp>
    </p:spTree>
    <p:extLst>
      <p:ext uri="{BB962C8B-B14F-4D97-AF65-F5344CB8AC3E}">
        <p14:creationId xmlns:p14="http://schemas.microsoft.com/office/powerpoint/2010/main" val="16929124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40A9A3-746B-48DB-B30E-E937327C106D}"/>
              </a:ext>
            </a:extLst>
          </p:cNvPr>
          <p:cNvSpPr>
            <a:spLocks noGrp="1"/>
          </p:cNvSpPr>
          <p:nvPr>
            <p:ph type="title"/>
          </p:nvPr>
        </p:nvSpPr>
        <p:spPr/>
        <p:txBody>
          <a:bodyPr>
            <a:normAutofit/>
          </a:bodyPr>
          <a:lstStyle/>
          <a:p>
            <a:r>
              <a:rPr lang="nl-NL" dirty="0">
                <a:solidFill>
                  <a:srgbClr val="FFFEFF"/>
                </a:solidFill>
              </a:rPr>
              <a:t>Jaarverslag 2023 - de cijfers</a:t>
            </a:r>
          </a:p>
        </p:txBody>
      </p:sp>
      <p:graphicFrame>
        <p:nvGraphicFramePr>
          <p:cNvPr id="5" name="Tijdelijke aanduiding voor inhoud 2">
            <a:extLst>
              <a:ext uri="{FF2B5EF4-FFF2-40B4-BE49-F238E27FC236}">
                <a16:creationId xmlns:a16="http://schemas.microsoft.com/office/drawing/2014/main" id="{09C87347-8006-45C5-98C3-D0C0B34D1699}"/>
              </a:ext>
            </a:extLst>
          </p:cNvPr>
          <p:cNvGraphicFramePr>
            <a:graphicFrameLocks noGrp="1"/>
          </p:cNvGraphicFramePr>
          <p:nvPr>
            <p:ph idx="1"/>
            <p:extLst>
              <p:ext uri="{D42A27DB-BD31-4B8C-83A1-F6EECF244321}">
                <p14:modId xmlns:p14="http://schemas.microsoft.com/office/powerpoint/2010/main" val="3417255748"/>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33381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35D01C-4AF9-754B-936C-91685D017464}"/>
              </a:ext>
            </a:extLst>
          </p:cNvPr>
          <p:cNvSpPr>
            <a:spLocks noGrp="1"/>
          </p:cNvSpPr>
          <p:nvPr>
            <p:ph type="title"/>
          </p:nvPr>
        </p:nvSpPr>
        <p:spPr/>
        <p:txBody>
          <a:bodyPr/>
          <a:lstStyle/>
          <a:p>
            <a:r>
              <a:rPr lang="nl-NL" dirty="0"/>
              <a:t>Jaarverslag 2023 - Activiteiten en thema’s (</a:t>
            </a:r>
            <a:r>
              <a:rPr lang="nl-NL" dirty="0" err="1"/>
              <a:t>Highlights</a:t>
            </a:r>
            <a:r>
              <a:rPr lang="nl-NL" dirty="0"/>
              <a:t>)</a:t>
            </a:r>
          </a:p>
        </p:txBody>
      </p:sp>
      <p:sp>
        <p:nvSpPr>
          <p:cNvPr id="3" name="Tijdelijke aanduiding voor inhoud 2">
            <a:extLst>
              <a:ext uri="{FF2B5EF4-FFF2-40B4-BE49-F238E27FC236}">
                <a16:creationId xmlns:a16="http://schemas.microsoft.com/office/drawing/2014/main" id="{9A208D74-BA7E-2D4B-B9E6-DDEFBE136448}"/>
              </a:ext>
            </a:extLst>
          </p:cNvPr>
          <p:cNvSpPr>
            <a:spLocks noGrp="1"/>
          </p:cNvSpPr>
          <p:nvPr>
            <p:ph idx="1"/>
          </p:nvPr>
        </p:nvSpPr>
        <p:spPr>
          <a:xfrm>
            <a:off x="581193" y="2090056"/>
            <a:ext cx="11029615" cy="4457701"/>
          </a:xfrm>
        </p:spPr>
        <p:txBody>
          <a:bodyPr>
            <a:normAutofit fontScale="47500" lnSpcReduction="20000"/>
          </a:bodyPr>
          <a:lstStyle/>
          <a:p>
            <a:pPr marL="0" indent="0">
              <a:buNone/>
            </a:pPr>
            <a:endParaRPr lang="nl-NL" sz="2200" dirty="0"/>
          </a:p>
          <a:p>
            <a:endParaRPr lang="nl-NL" sz="2200" dirty="0"/>
          </a:p>
          <a:p>
            <a:pPr marL="0" indent="0">
              <a:buNone/>
            </a:pPr>
            <a:endParaRPr lang="nl-NL" sz="4200" dirty="0"/>
          </a:p>
          <a:p>
            <a:r>
              <a:rPr lang="nl-NL" sz="5000" b="1" dirty="0"/>
              <a:t>Werving nieuwe bestuursleden</a:t>
            </a:r>
          </a:p>
          <a:p>
            <a:pPr marL="0" indent="0">
              <a:buNone/>
            </a:pPr>
            <a:r>
              <a:rPr lang="nl-NL" sz="5000" dirty="0">
                <a:solidFill>
                  <a:schemeClr val="accent1">
                    <a:lumMod val="75000"/>
                  </a:schemeClr>
                </a:solidFill>
                <a:ea typeface="Geneva" panose="020B0503030404040204" pitchFamily="34" charset="0"/>
              </a:rPr>
              <a:t>In 2023 is er vanuit de Belangenvereniging wederom aandacht gevraagd voor het aantrekken van nieuwe bestuursleden. </a:t>
            </a:r>
            <a:r>
              <a:rPr lang="nl-NL" sz="5000" b="1" dirty="0">
                <a:solidFill>
                  <a:srgbClr val="FF0000"/>
                </a:solidFill>
                <a:ea typeface="Geneva" panose="020B0503030404040204" pitchFamily="34" charset="0"/>
              </a:rPr>
              <a:t>Dit keer met succes!</a:t>
            </a:r>
          </a:p>
          <a:p>
            <a:r>
              <a:rPr lang="nl-NL" sz="5000" b="1" dirty="0"/>
              <a:t>Groen Geluk</a:t>
            </a:r>
          </a:p>
          <a:p>
            <a:pPr marL="0" indent="0">
              <a:buNone/>
            </a:pPr>
            <a:r>
              <a:rPr lang="nl-NL" sz="5000" dirty="0"/>
              <a:t>In november 2023 is de speeltuin officieel geopend. Ondanks de regen kwam er een mooie groep bezoekers op af en werd er meteen gespeeld.</a:t>
            </a:r>
          </a:p>
          <a:p>
            <a:r>
              <a:rPr lang="nl-NL" sz="5000" b="1" dirty="0"/>
              <a:t>Ik Buurt Mee – AED aan de Overweg</a:t>
            </a:r>
          </a:p>
          <a:p>
            <a:pPr marL="0" indent="0">
              <a:buNone/>
            </a:pPr>
            <a:r>
              <a:rPr lang="nl-NL" sz="5000" dirty="0">
                <a:solidFill>
                  <a:schemeClr val="accent1">
                    <a:lumMod val="75000"/>
                  </a:schemeClr>
                </a:solidFill>
                <a:ea typeface="Geneva" panose="020B0503030404040204" pitchFamily="34" charset="0"/>
              </a:rPr>
              <a:t>Na een succesvolle </a:t>
            </a:r>
            <a:r>
              <a:rPr lang="nl-NL" sz="5000" dirty="0" err="1">
                <a:solidFill>
                  <a:schemeClr val="accent1">
                    <a:lumMod val="75000"/>
                  </a:schemeClr>
                </a:solidFill>
                <a:ea typeface="Geneva" panose="020B0503030404040204" pitchFamily="34" charset="0"/>
              </a:rPr>
              <a:t>IkBuurtMee</a:t>
            </a:r>
            <a:r>
              <a:rPr lang="nl-NL" sz="5000" dirty="0">
                <a:solidFill>
                  <a:schemeClr val="accent1">
                    <a:lumMod val="75000"/>
                  </a:schemeClr>
                </a:solidFill>
                <a:ea typeface="Geneva" panose="020B0503030404040204" pitchFamily="34" charset="0"/>
              </a:rPr>
              <a:t> actie hangt er nu ook een AED op Overweg 3A. Dat is inclusief 5-jarig onderhoudscontract. </a:t>
            </a: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dirty="0"/>
          </a:p>
          <a:p>
            <a:pPr marL="0" indent="0">
              <a:buNone/>
            </a:pPr>
            <a:endParaRPr lang="nl-NL" dirty="0"/>
          </a:p>
          <a:p>
            <a:endParaRPr lang="nl-NL" dirty="0"/>
          </a:p>
        </p:txBody>
      </p:sp>
    </p:spTree>
    <p:extLst>
      <p:ext uri="{BB962C8B-B14F-4D97-AF65-F5344CB8AC3E}">
        <p14:creationId xmlns:p14="http://schemas.microsoft.com/office/powerpoint/2010/main" val="148964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35D01C-4AF9-754B-936C-91685D017464}"/>
              </a:ext>
            </a:extLst>
          </p:cNvPr>
          <p:cNvSpPr>
            <a:spLocks noGrp="1"/>
          </p:cNvSpPr>
          <p:nvPr>
            <p:ph type="title"/>
          </p:nvPr>
        </p:nvSpPr>
        <p:spPr/>
        <p:txBody>
          <a:bodyPr/>
          <a:lstStyle/>
          <a:p>
            <a:r>
              <a:rPr lang="nl-NL" dirty="0"/>
              <a:t>Jaarverslag 2023 – terugkoppeling n.a.v.  alv 2023</a:t>
            </a:r>
          </a:p>
        </p:txBody>
      </p:sp>
      <p:sp>
        <p:nvSpPr>
          <p:cNvPr id="3" name="Tijdelijke aanduiding voor inhoud 2">
            <a:extLst>
              <a:ext uri="{FF2B5EF4-FFF2-40B4-BE49-F238E27FC236}">
                <a16:creationId xmlns:a16="http://schemas.microsoft.com/office/drawing/2014/main" id="{9A208D74-BA7E-2D4B-B9E6-DDEFBE136448}"/>
              </a:ext>
            </a:extLst>
          </p:cNvPr>
          <p:cNvSpPr>
            <a:spLocks noGrp="1"/>
          </p:cNvSpPr>
          <p:nvPr>
            <p:ph idx="1"/>
          </p:nvPr>
        </p:nvSpPr>
        <p:spPr>
          <a:xfrm>
            <a:off x="581193" y="2090056"/>
            <a:ext cx="11029615" cy="4457701"/>
          </a:xfrm>
        </p:spPr>
        <p:txBody>
          <a:bodyPr>
            <a:normAutofit/>
          </a:bodyPr>
          <a:lstStyle/>
          <a:p>
            <a:pPr marL="0" indent="0">
              <a:buNone/>
            </a:pPr>
            <a:endParaRPr lang="nl-NL" sz="2200" dirty="0"/>
          </a:p>
          <a:p>
            <a:pPr marL="0" indent="0">
              <a:buNone/>
            </a:pPr>
            <a:endParaRPr lang="nl-NL" sz="2200" dirty="0"/>
          </a:p>
          <a:p>
            <a:pPr marL="0" indent="0">
              <a:buNone/>
            </a:pPr>
            <a:endParaRPr lang="nl-NL" sz="2000" dirty="0"/>
          </a:p>
          <a:p>
            <a:r>
              <a:rPr lang="nl-NL" sz="2800" b="1" dirty="0"/>
              <a:t>Veiligheid wegen</a:t>
            </a:r>
          </a:p>
          <a:p>
            <a:pPr marL="0" indent="0">
              <a:buNone/>
            </a:pPr>
            <a:r>
              <a:rPr lang="nl-NL" sz="2800" dirty="0">
                <a:solidFill>
                  <a:schemeClr val="accent1">
                    <a:lumMod val="75000"/>
                  </a:schemeClr>
                </a:solidFill>
                <a:ea typeface="Geneva" panose="020B0503030404040204" pitchFamily="34" charset="0"/>
              </a:rPr>
              <a:t>Veiligheid Van </a:t>
            </a:r>
            <a:r>
              <a:rPr lang="nl-NL" sz="2800" dirty="0" err="1">
                <a:solidFill>
                  <a:schemeClr val="accent1">
                    <a:lumMod val="75000"/>
                  </a:schemeClr>
                </a:solidFill>
                <a:ea typeface="Geneva" panose="020B0503030404040204" pitchFamily="34" charset="0"/>
              </a:rPr>
              <a:t>Rensselaerweg</a:t>
            </a:r>
            <a:r>
              <a:rPr lang="nl-NL" sz="2800" dirty="0">
                <a:solidFill>
                  <a:schemeClr val="accent1">
                    <a:lumMod val="75000"/>
                  </a:schemeClr>
                </a:solidFill>
                <a:ea typeface="Geneva" panose="020B0503030404040204" pitchFamily="34" charset="0"/>
              </a:rPr>
              <a:t> is besproken met wethouder Paul Hofman. Ook is het maaibeleid rond de van </a:t>
            </a:r>
            <a:r>
              <a:rPr lang="nl-NL" sz="2800" dirty="0" err="1">
                <a:solidFill>
                  <a:schemeClr val="accent1">
                    <a:lumMod val="75000"/>
                  </a:schemeClr>
                </a:solidFill>
                <a:ea typeface="Geneva" panose="020B0503030404040204" pitchFamily="34" charset="0"/>
              </a:rPr>
              <a:t>Rhemenshei</a:t>
            </a:r>
            <a:r>
              <a:rPr lang="nl-NL" sz="2800" dirty="0">
                <a:solidFill>
                  <a:schemeClr val="accent1">
                    <a:lumMod val="75000"/>
                  </a:schemeClr>
                </a:solidFill>
                <a:ea typeface="Geneva" panose="020B0503030404040204" pitchFamily="34" charset="0"/>
              </a:rPr>
              <a:t> en Kerkweg besproken. De gemeente blijft afhoudend reageren. </a:t>
            </a:r>
            <a:endParaRPr lang="nl-NL" sz="2800" b="1" dirty="0">
              <a:solidFill>
                <a:srgbClr val="FF0000"/>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sz="2000" dirty="0">
              <a:solidFill>
                <a:schemeClr val="accent1">
                  <a:lumMod val="75000"/>
                </a:schemeClr>
              </a:solidFill>
              <a:ea typeface="Geneva" panose="020B0503030404040204" pitchFamily="34" charset="0"/>
            </a:endParaRPr>
          </a:p>
          <a:p>
            <a:pPr marL="0" indent="0">
              <a:buNone/>
            </a:pPr>
            <a:endParaRPr lang="nl-NL" dirty="0"/>
          </a:p>
          <a:p>
            <a:pPr marL="0" indent="0">
              <a:buNone/>
            </a:pPr>
            <a:endParaRPr lang="nl-NL" dirty="0"/>
          </a:p>
          <a:p>
            <a:endParaRPr lang="nl-NL" dirty="0"/>
          </a:p>
        </p:txBody>
      </p:sp>
    </p:spTree>
    <p:extLst>
      <p:ext uri="{BB962C8B-B14F-4D97-AF65-F5344CB8AC3E}">
        <p14:creationId xmlns:p14="http://schemas.microsoft.com/office/powerpoint/2010/main" val="1250447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27404-A1F8-472C-A45F-F91C7FF76F16}"/>
              </a:ext>
            </a:extLst>
          </p:cNvPr>
          <p:cNvSpPr>
            <a:spLocks noGrp="1"/>
          </p:cNvSpPr>
          <p:nvPr>
            <p:ph type="title"/>
          </p:nvPr>
        </p:nvSpPr>
        <p:spPr/>
        <p:txBody>
          <a:bodyPr>
            <a:normAutofit/>
          </a:bodyPr>
          <a:lstStyle/>
          <a:p>
            <a:r>
              <a:rPr lang="nl-NL">
                <a:solidFill>
                  <a:srgbClr val="FFFEFF"/>
                </a:solidFill>
              </a:rPr>
              <a:t>lidmaatschappen</a:t>
            </a:r>
          </a:p>
        </p:txBody>
      </p:sp>
      <p:graphicFrame>
        <p:nvGraphicFramePr>
          <p:cNvPr id="5" name="Tijdelijke aanduiding voor inhoud 2">
            <a:extLst>
              <a:ext uri="{FF2B5EF4-FFF2-40B4-BE49-F238E27FC236}">
                <a16:creationId xmlns:a16="http://schemas.microsoft.com/office/drawing/2014/main" id="{A70E2AE6-D027-496D-9C4B-34CBE43F455F}"/>
              </a:ext>
            </a:extLst>
          </p:cNvPr>
          <p:cNvGraphicFramePr>
            <a:graphicFrameLocks noGrp="1"/>
          </p:cNvGraphicFramePr>
          <p:nvPr>
            <p:ph idx="1"/>
            <p:extLst>
              <p:ext uri="{D42A27DB-BD31-4B8C-83A1-F6EECF244321}">
                <p14:modId xmlns:p14="http://schemas.microsoft.com/office/powerpoint/2010/main" val="59250860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51349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5FD3D1A3-BED4-F105-CD41-4525E325999D}"/>
              </a:ext>
            </a:extLst>
          </p:cNvPr>
          <p:cNvGraphicFramePr>
            <a:graphicFrameLocks noChangeAspect="1"/>
          </p:cNvGraphicFramePr>
          <p:nvPr>
            <p:custDataLst>
              <p:tags r:id="rId1"/>
            </p:custDataLst>
            <p:extLst>
              <p:ext uri="{D42A27DB-BD31-4B8C-83A1-F6EECF244321}">
                <p14:modId xmlns:p14="http://schemas.microsoft.com/office/powerpoint/2010/main" val="41599803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9" imgH="429" progId="TCLayout.ActiveDocument.1">
                  <p:embed/>
                </p:oleObj>
              </mc:Choice>
              <mc:Fallback>
                <p:oleObj name="think-cell Slide" r:id="rId3" imgW="429" imgH="429"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805CC69A-7C3C-481C-BFD9-3E60E5704C66}"/>
              </a:ext>
            </a:extLst>
          </p:cNvPr>
          <p:cNvSpPr>
            <a:spLocks noGrp="1"/>
          </p:cNvSpPr>
          <p:nvPr>
            <p:ph type="ctrTitle"/>
          </p:nvPr>
        </p:nvSpPr>
        <p:spPr>
          <a:xfrm>
            <a:off x="599225" y="5327981"/>
            <a:ext cx="10993549" cy="1030472"/>
          </a:xfrm>
        </p:spPr>
        <p:txBody>
          <a:bodyPr vert="horz">
            <a:normAutofit fontScale="90000"/>
          </a:bodyPr>
          <a:lstStyle/>
          <a:p>
            <a:pPr algn="ctr"/>
            <a:r>
              <a:rPr lang="nl-NL" sz="6000" dirty="0">
                <a:solidFill>
                  <a:schemeClr val="bg1"/>
                </a:solidFill>
              </a:rPr>
              <a:t>Financieel Jaarverslag 2023 &amp; begroting 2024</a:t>
            </a:r>
            <a:br>
              <a:rPr lang="nl-NL" dirty="0">
                <a:solidFill>
                  <a:schemeClr val="bg2"/>
                </a:solidFill>
              </a:rPr>
            </a:br>
            <a:endParaRPr lang="nl-NL" dirty="0">
              <a:solidFill>
                <a:schemeClr val="bg1"/>
              </a:solidFill>
            </a:endParaRPr>
          </a:p>
        </p:txBody>
      </p:sp>
      <p:pic>
        <p:nvPicPr>
          <p:cNvPr id="7" name="Afbeelding 6" descr="Afbeelding met tekst, teken&#10;&#10;Automatisch gegenereerde beschrijving">
            <a:extLst>
              <a:ext uri="{FF2B5EF4-FFF2-40B4-BE49-F238E27FC236}">
                <a16:creationId xmlns:a16="http://schemas.microsoft.com/office/drawing/2014/main" id="{A7CC0BC4-6D78-5344-B4C6-3F981814B7C1}"/>
              </a:ext>
            </a:extLst>
          </p:cNvPr>
          <p:cNvPicPr>
            <a:picLocks noChangeAspect="1"/>
          </p:cNvPicPr>
          <p:nvPr/>
        </p:nvPicPr>
        <p:blipFill>
          <a:blip r:embed="rId5"/>
          <a:stretch>
            <a:fillRect/>
          </a:stretch>
        </p:blipFill>
        <p:spPr>
          <a:xfrm>
            <a:off x="463117" y="1072795"/>
            <a:ext cx="11265763" cy="1774354"/>
          </a:xfrm>
          <a:prstGeom prst="rect">
            <a:avLst/>
          </a:prstGeom>
        </p:spPr>
      </p:pic>
    </p:spTree>
    <p:extLst>
      <p:ext uri="{BB962C8B-B14F-4D97-AF65-F5344CB8AC3E}">
        <p14:creationId xmlns:p14="http://schemas.microsoft.com/office/powerpoint/2010/main" val="3247894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nd">
  <a:themeElements>
    <a:clrScheme name="Aangepast 3">
      <a:dk1>
        <a:srgbClr val="000000"/>
      </a:dk1>
      <a:lt1>
        <a:srgbClr val="FFFFFF"/>
      </a:lt1>
      <a:dk2>
        <a:srgbClr val="17406D"/>
      </a:dk2>
      <a:lt2>
        <a:srgbClr val="DBEFF9"/>
      </a:lt2>
      <a:accent1>
        <a:srgbClr val="346474"/>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{4D5A7045-F16D-9944-AEA0-164CE621F0A8}tf10001123</Template>
  <TotalTime>2192</TotalTime>
  <Words>885</Words>
  <Application>Microsoft Macintosh PowerPoint</Application>
  <PresentationFormat>Breedbeeld</PresentationFormat>
  <Paragraphs>235</Paragraphs>
  <Slides>15</Slides>
  <Notes>0</Notes>
  <HiddenSlides>0</HiddenSlides>
  <MMClips>0</MMClips>
  <ScaleCrop>false</ScaleCrop>
  <HeadingPairs>
    <vt:vector size="8" baseType="variant">
      <vt:variant>
        <vt:lpstr>Gebruikte lettertypen</vt:lpstr>
      </vt:variant>
      <vt:variant>
        <vt:i4>5</vt:i4>
      </vt:variant>
      <vt:variant>
        <vt:lpstr>Thema</vt:lpstr>
      </vt:variant>
      <vt:variant>
        <vt:i4>1</vt:i4>
      </vt:variant>
      <vt:variant>
        <vt:lpstr>Ingesloten OLE-bronprogramma's</vt:lpstr>
      </vt:variant>
      <vt:variant>
        <vt:i4>1</vt:i4>
      </vt:variant>
      <vt:variant>
        <vt:lpstr>Diatitels</vt:lpstr>
      </vt:variant>
      <vt:variant>
        <vt:i4>15</vt:i4>
      </vt:variant>
    </vt:vector>
  </HeadingPairs>
  <TitlesOfParts>
    <vt:vector size="22" baseType="lpstr">
      <vt:lpstr>Arial</vt:lpstr>
      <vt:lpstr>Courier New</vt:lpstr>
      <vt:lpstr>Geneva</vt:lpstr>
      <vt:lpstr>Gill Sans MT</vt:lpstr>
      <vt:lpstr>Wingdings 2</vt:lpstr>
      <vt:lpstr>Dividend</vt:lpstr>
      <vt:lpstr>think-cell Slide</vt:lpstr>
      <vt:lpstr>Jaarverslag 2023 </vt:lpstr>
      <vt:lpstr>Doelstelling belangenvereniging spankeren</vt:lpstr>
      <vt:lpstr>Agenda - Deel 1 (19.30-20.15)</vt:lpstr>
      <vt:lpstr>Agenda - Deel 2 (20.30-21.30)</vt:lpstr>
      <vt:lpstr>Jaarverslag 2023 - de cijfers</vt:lpstr>
      <vt:lpstr>Jaarverslag 2023 - Activiteiten en thema’s (Highlights)</vt:lpstr>
      <vt:lpstr>Jaarverslag 2023 – terugkoppeling n.a.v.  alv 2023</vt:lpstr>
      <vt:lpstr>lidmaatschappen</vt:lpstr>
      <vt:lpstr>Financieel Jaarverslag 2023 &amp; begroting 2024 </vt:lpstr>
      <vt:lpstr>PowerPoint-presentatie</vt:lpstr>
      <vt:lpstr>Contributie 2024</vt:lpstr>
      <vt:lpstr>PowerPoint-presentatie</vt:lpstr>
      <vt:lpstr>Jaarverslag 2021 – Financieel</vt:lpstr>
      <vt:lpstr>bestuurszaken (2)</vt:lpstr>
      <vt:lpstr>Vragenronde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Jaarverslag belangenvereniging spankeren</dc:title>
  <dc:creator>Rebecca Heye</dc:creator>
  <cp:lastModifiedBy>Rebecca Heye</cp:lastModifiedBy>
  <cp:revision>34</cp:revision>
  <dcterms:created xsi:type="dcterms:W3CDTF">2020-03-06T16:13:00Z</dcterms:created>
  <dcterms:modified xsi:type="dcterms:W3CDTF">2024-06-04T18:00:29Z</dcterms:modified>
</cp:coreProperties>
</file>